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306" r:id="rId25"/>
    <p:sldId id="279" r:id="rId26"/>
    <p:sldId id="280" r:id="rId27"/>
    <p:sldId id="282" r:id="rId28"/>
    <p:sldId id="283" r:id="rId29"/>
    <p:sldId id="284" r:id="rId30"/>
    <p:sldId id="309" r:id="rId31"/>
    <p:sldId id="310" r:id="rId32"/>
    <p:sldId id="311" r:id="rId33"/>
    <p:sldId id="285" r:id="rId34"/>
    <p:sldId id="286" r:id="rId35"/>
    <p:sldId id="287" r:id="rId36"/>
    <p:sldId id="288" r:id="rId37"/>
    <p:sldId id="289" r:id="rId38"/>
    <p:sldId id="290" r:id="rId39"/>
    <p:sldId id="291" r:id="rId40"/>
    <p:sldId id="292" r:id="rId41"/>
    <p:sldId id="293" r:id="rId42"/>
    <p:sldId id="302" r:id="rId43"/>
    <p:sldId id="303" r:id="rId44"/>
    <p:sldId id="304" r:id="rId45"/>
    <p:sldId id="305" r:id="rId46"/>
    <p:sldId id="312" r:id="rId47"/>
    <p:sldId id="313" r:id="rId48"/>
    <p:sldId id="314" r:id="rId49"/>
    <p:sldId id="315" r:id="rId50"/>
    <p:sldId id="316" r:id="rId51"/>
    <p:sldId id="294" r:id="rId52"/>
    <p:sldId id="295" r:id="rId53"/>
    <p:sldId id="296" r:id="rId54"/>
    <p:sldId id="297" r:id="rId55"/>
    <p:sldId id="298" r:id="rId56"/>
    <p:sldId id="299" r:id="rId57"/>
    <p:sldId id="300" r:id="rId58"/>
    <p:sldId id="301"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Lst>
  <p:sldSz cx="18288000" cy="10287000"/>
  <p:notesSz cx="6858000" cy="9144000"/>
  <p:embeddedFontLst>
    <p:embeddedFont>
      <p:font typeface="Arial Black" panose="020B0A04020102020204" pitchFamily="34" charset="0"/>
      <p:bold r:id="rId79"/>
    </p:embeddedFont>
    <p:embeddedFont>
      <p:font typeface="Calibri" panose="020F0502020204030204" pitchFamily="34" charset="0"/>
      <p:regular r:id="rId80"/>
      <p:bold r:id="rId81"/>
      <p:italic r:id="rId82"/>
      <p:boldItalic r:id="rId83"/>
    </p:embeddedFont>
    <p:embeddedFont>
      <p:font typeface="Century Gothic" panose="020B0502020202020204" pitchFamily="34" charset="0"/>
      <p:regular r:id="rId84"/>
      <p:bold r:id="rId85"/>
      <p:italic r:id="rId86"/>
      <p:boldItalic r:id="rId87"/>
    </p:embeddedFont>
    <p:embeddedFont>
      <p:font typeface="Fredoka One" panose="02000000000000000000" pitchFamily="2" charset="0"/>
      <p:regular r:id="rId88"/>
    </p:embeddedFont>
    <p:embeddedFont>
      <p:font typeface="Montserrat" panose="00000500000000000000" pitchFamily="2" charset="0"/>
      <p:regular r:id="rId89"/>
      <p:bold r:id="rId90"/>
      <p:italic r:id="rId91"/>
      <p:boldItalic r:id="rId92"/>
    </p:embeddedFont>
    <p:embeddedFont>
      <p:font typeface="Montserrat Bold" panose="00000800000000000000" charset="0"/>
      <p:regular r:id="rId93"/>
    </p:embeddedFont>
    <p:embeddedFont>
      <p:font typeface="Montserrat Classic Bold" panose="020B0604020202020204" charset="0"/>
      <p:regular r:id="rId94"/>
    </p:embeddedFont>
    <p:embeddedFont>
      <p:font typeface="Montserrat Extra-Bold" panose="020B0604020202020204" charset="0"/>
      <p:regular r:id="rId95"/>
    </p:embeddedFont>
    <p:embeddedFont>
      <p:font typeface="Montserrat Extra-Bold Bold" panose="020B0604020202020204" charset="0"/>
      <p:regular r:id="rId96"/>
    </p:embeddedFont>
    <p:embeddedFont>
      <p:font typeface="Neue Machina UltraBold" panose="020B0604020202020204" charset="0"/>
      <p:regular r:id="rId97"/>
    </p:embeddedFont>
    <p:embeddedFont>
      <p:font typeface="Now Bold" panose="020B0604020202020204" charset="0"/>
      <p:regular r:id="rId98"/>
    </p:embeddedFont>
    <p:embeddedFont>
      <p:font typeface="Nunito" pitchFamily="2" charset="0"/>
      <p:regular r:id="rId99"/>
      <p:bold r:id="rId100"/>
      <p:italic r:id="rId101"/>
      <p:boldItalic r:id="rId102"/>
    </p:embeddedFont>
    <p:embeddedFont>
      <p:font typeface="Nunito Bold" charset="0"/>
      <p:regular r:id="rId103"/>
    </p:embeddedFont>
    <p:embeddedFont>
      <p:font typeface="Raleway" pitchFamily="2" charset="0"/>
      <p:regular r:id="rId104"/>
      <p:bold r:id="rId105"/>
      <p:italic r:id="rId106"/>
      <p:boldItalic r:id="rId107"/>
    </p:embeddedFont>
    <p:embeddedFont>
      <p:font typeface="Roboto" panose="02000000000000000000" pitchFamily="2" charset="0"/>
      <p:regular r:id="rId108"/>
      <p:bold r:id="rId109"/>
      <p:italic r:id="rId110"/>
      <p:boldItalic r:id="rId111"/>
    </p:embeddedFont>
    <p:embeddedFont>
      <p:font typeface="Wingdings 3" panose="05040102010807070707" pitchFamily="18" charset="2"/>
      <p:regular r:id="rId11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300"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font" Target="fonts/font11.fntdata"/><Relationship Id="rId112" Type="http://schemas.openxmlformats.org/officeDocument/2006/relationships/font" Target="fonts/font34.fntdata"/><Relationship Id="rId16" Type="http://schemas.openxmlformats.org/officeDocument/2006/relationships/slide" Target="slides/slide15.xml"/><Relationship Id="rId107" Type="http://schemas.openxmlformats.org/officeDocument/2006/relationships/font" Target="fonts/font29.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102" Type="http://schemas.openxmlformats.org/officeDocument/2006/relationships/font" Target="fonts/font24.fntdata"/><Relationship Id="rId5" Type="http://schemas.openxmlformats.org/officeDocument/2006/relationships/slide" Target="slides/slide4.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5.fntdata"/><Relationship Id="rId108" Type="http://schemas.openxmlformats.org/officeDocument/2006/relationships/font" Target="fonts/font30.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8.fntdata"/><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font" Target="fonts/font21.fntdata"/><Relationship Id="rId101"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9.fntdata"/><Relationship Id="rId104" Type="http://schemas.openxmlformats.org/officeDocument/2006/relationships/font" Target="fonts/font2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9.fntdata"/><Relationship Id="rId110" Type="http://schemas.openxmlformats.org/officeDocument/2006/relationships/font" Target="fonts/font32.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2.fntdata"/><Relationship Id="rId105"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5.fntdata"/><Relationship Id="rId88" Type="http://schemas.openxmlformats.org/officeDocument/2006/relationships/font" Target="fonts/font10.fntdata"/><Relationship Id="rId111" Type="http://schemas.openxmlformats.org/officeDocument/2006/relationships/font" Target="fonts/font3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1"/>
            <a:ext cx="13238487" cy="4994372"/>
          </a:xfrm>
        </p:spPr>
        <p:txBody>
          <a:bodyPr anchor="b"/>
          <a:lstStyle>
            <a:lvl1pPr>
              <a:defRPr sz="10800"/>
            </a:lvl1pPr>
          </a:lstStyle>
          <a:p>
            <a:r>
              <a:rPr lang="en-US"/>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accent1">
                    <a:lumMod val="60000"/>
                    <a:lumOff val="4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51592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32433" y="1028699"/>
            <a:ext cx="13238487" cy="5461001"/>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67314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a:t>Click to edit Master title style</a:t>
            </a:r>
            <a:endParaRPr lang="en-US" dirty="0"/>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35669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0" y="2171700"/>
            <a:ext cx="11998973" cy="3485061"/>
          </a:xfrm>
        </p:spPr>
        <p:txBody>
          <a:bodyPr/>
          <a:lstStyle>
            <a:lvl1pPr>
              <a:defRPr sz="7200"/>
            </a:lvl1pPr>
          </a:lstStyle>
          <a:p>
            <a:r>
              <a:rPr lang="en-US"/>
              <a:t>Click to edit Master title style</a:t>
            </a:r>
            <a:endParaRPr lang="en-US" dirty="0"/>
          </a:p>
        </p:txBody>
      </p:sp>
      <p:sp>
        <p:nvSpPr>
          <p:cNvPr id="14" name="Text Placeholder 3"/>
          <p:cNvSpPr>
            <a:spLocks noGrp="1"/>
          </p:cNvSpPr>
          <p:nvPr>
            <p:ph type="body" sz="half" idx="13"/>
          </p:nvPr>
        </p:nvSpPr>
        <p:spPr>
          <a:xfrm>
            <a:off x="2895601" y="5656761"/>
            <a:ext cx="10919474" cy="513261"/>
          </a:xfrm>
        </p:spPr>
        <p:txBody>
          <a:bodyPr anchor="t">
            <a:normAutofit/>
          </a:bodyPr>
          <a:lstStyle>
            <a:lvl1pPr marL="0" indent="0">
              <a:buNone/>
              <a:defRPr lang="en-US" sz="2100" b="0" i="0" kern="1200" cap="small" dirty="0">
                <a:solidFill>
                  <a:schemeClr val="accent1">
                    <a:lumMod val="60000"/>
                    <a:lumOff val="40000"/>
                  </a:schemeClr>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347443" y="1456880"/>
            <a:ext cx="1202868" cy="2908489"/>
          </a:xfrm>
          <a:prstGeom prst="rect">
            <a:avLst/>
          </a:prstGeom>
          <a:noFill/>
        </p:spPr>
        <p:txBody>
          <a:bodyPr wrap="square" rtlCol="0">
            <a:spAutoFit/>
          </a:bodyPr>
          <a:lstStyle/>
          <a:p>
            <a:pPr algn="r"/>
            <a:r>
              <a:rPr lang="en-US" sz="18300" b="0" i="0" dirty="0">
                <a:solidFill>
                  <a:schemeClr val="accent1">
                    <a:lumMod val="60000"/>
                    <a:lumOff val="40000"/>
                  </a:schemeClr>
                </a:solidFill>
                <a:latin typeface="Arial"/>
                <a:ea typeface="+mj-ea"/>
                <a:cs typeface="+mj-cs"/>
              </a:rPr>
              <a:t>“</a:t>
            </a:r>
          </a:p>
        </p:txBody>
      </p:sp>
      <p:sp>
        <p:nvSpPr>
          <p:cNvPr id="11" name="TextBox 10"/>
          <p:cNvSpPr txBox="1"/>
          <p:nvPr/>
        </p:nvSpPr>
        <p:spPr>
          <a:xfrm>
            <a:off x="13995735" y="3920681"/>
            <a:ext cx="1202868" cy="2908489"/>
          </a:xfrm>
          <a:prstGeom prst="rect">
            <a:avLst/>
          </a:prstGeom>
          <a:noFill/>
        </p:spPr>
        <p:txBody>
          <a:bodyPr wrap="square" rtlCol="0">
            <a:spAutoFit/>
          </a:bodyPr>
          <a:lstStyle/>
          <a:p>
            <a:pPr algn="r"/>
            <a:r>
              <a:rPr lang="en-US" sz="183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332466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2" y="4686302"/>
            <a:ext cx="13238489" cy="247977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none">
                <a:solidFill>
                  <a:schemeClr val="accent1">
                    <a:lumMod val="60000"/>
                    <a:lumOff val="4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5426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accent1">
                    <a:lumMod val="60000"/>
                    <a:lumOff val="4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6" name="Text Placeholder 3"/>
          <p:cNvSpPr>
            <a:spLocks noGrp="1"/>
          </p:cNvSpPr>
          <p:nvPr>
            <p:ph type="body" sz="half" idx="15"/>
          </p:nvPr>
        </p:nvSpPr>
        <p:spPr>
          <a:xfrm>
            <a:off x="978695"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accent1">
                    <a:lumMod val="60000"/>
                    <a:lumOff val="4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accent1">
                    <a:lumMod val="60000"/>
                    <a:lumOff val="4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5589213" y="3200400"/>
            <a:ext cx="0" cy="59436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88506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78695" y="6376424"/>
            <a:ext cx="4410075"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9" name="Picture Placeholder 2"/>
          <p:cNvSpPr>
            <a:spLocks noGrp="1" noChangeAspect="1"/>
          </p:cNvSpPr>
          <p:nvPr>
            <p:ph type="pic" idx="15"/>
          </p:nvPr>
        </p:nvSpPr>
        <p:spPr>
          <a:xfrm>
            <a:off x="978695"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2" name="Text Placeholder 3"/>
          <p:cNvSpPr>
            <a:spLocks noGrp="1"/>
          </p:cNvSpPr>
          <p:nvPr>
            <p:ph type="body" sz="half" idx="18"/>
          </p:nvPr>
        </p:nvSpPr>
        <p:spPr>
          <a:xfrm>
            <a:off x="978695"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5589213" y="3200400"/>
            <a:ext cx="0" cy="59436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40647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54335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46937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9831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accent1">
                    <a:lumMod val="60000"/>
                    <a:lumOff val="4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23939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481740" y="3084139"/>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59347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accent1">
                    <a:lumMod val="60000"/>
                    <a:lumOff val="4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accent1">
                    <a:lumMod val="60000"/>
                    <a:lumOff val="4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7/18/2023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8571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2289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51413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5101595" cy="2171700"/>
          </a:xfrm>
        </p:spPr>
        <p:txBody>
          <a:bodyPr anchor="b"/>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2433" y="4693921"/>
            <a:ext cx="5101593"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3436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1" y="2781288"/>
            <a:ext cx="7639359" cy="2362212"/>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92309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1" y="4004528"/>
            <a:ext cx="6053504" cy="6282473"/>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1999119" y="1"/>
            <a:ext cx="2405081" cy="1712111"/>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2913518" y="9144000"/>
            <a:ext cx="1490601" cy="1143000"/>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654969" y="3079378"/>
            <a:ext cx="13419812" cy="62932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fld id="{1D8BD707-D9CF-40AE-B4C6-C98DA3205C09}" type="datetimeFigureOut">
              <a:rPr lang="en-US" smtClean="0"/>
              <a:pPr/>
              <a:t>7/18/2023</a:t>
            </a:fld>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53238723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lumMod val="60000"/>
            <a:lumOff val="40000"/>
          </a:schemeClr>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accent1">
            <a:lumMod val="60000"/>
            <a:lumOff val="40000"/>
          </a:schemeClr>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accent1">
            <a:lumMod val="60000"/>
            <a:lumOff val="40000"/>
          </a:schemeClr>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accent1">
            <a:lumMod val="60000"/>
            <a:lumOff val="40000"/>
          </a:schemeClr>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accent1">
            <a:lumMod val="60000"/>
            <a:lumOff val="40000"/>
          </a:schemeClr>
        </a:buClr>
        <a:buSzPct val="80000"/>
        <a:buFont typeface="Wingdings 3" charset="2"/>
        <a:buChar char=""/>
        <a:defRPr sz="2100" b="0" i="0" kern="1200">
          <a:solidFill>
            <a:schemeClr val="tx1"/>
          </a:solidFill>
          <a:latin typeface="+mj-lt"/>
          <a:ea typeface="+mj-ea"/>
          <a:cs typeface="+mj-cs"/>
        </a:defRPr>
      </a:lvl5pPr>
      <a:lvl6pPr marL="3771900" indent="-342900" algn="l" defTabSz="685800" rtl="0" eaLnBrk="1" latinLnBrk="0" hangingPunct="1">
        <a:spcBef>
          <a:spcPts val="1500"/>
        </a:spcBef>
        <a:spcAft>
          <a:spcPts val="0"/>
        </a:spcAft>
        <a:buClr>
          <a:schemeClr val="accent1">
            <a:lumMod val="60000"/>
            <a:lumOff val="40000"/>
          </a:schemeClr>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accent1">
            <a:lumMod val="60000"/>
            <a:lumOff val="40000"/>
          </a:schemeClr>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accent1">
            <a:lumMod val="60000"/>
            <a:lumOff val="40000"/>
          </a:schemeClr>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accent1">
            <a:lumMod val="60000"/>
            <a:lumOff val="40000"/>
          </a:schemeClr>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s://www.google.com/search?rlz=1C1CHZN_enIN928IN928&amp;cs=0&amp;sxsrf=APwXEdc6FIrKDiE5Umh6l9XaAkqBH1pZxQ:1685875602118&amp;q=Learn+Wireshark:+A+Definitive+Guide+to+Expertly+Analyzing+Protocols+and+Troubleshooting+Networks+Using+Wireshark+Lisa+Bock&amp;stick=H4sIAAAAAAAAAEWSv28TMRzFc5EaJddWtFehSplOZUEduB-5S5MubYEKhhYQBDFG5_P9yvnsi-3ej4yV2CuGDoxMDPwFDB2QkKBCgBgYGWBiYmWDBHKOt4_f8_taz24uba1qgWYYzKJpMLSweSWPqMdCh8YqICRml9J_AyjHPgKQX0orMzatkcXhqCvkro7yPoznstGhum2PQCVzk2UgR3bFYd_oMFgmFVfj58cnZmYAyxR218A40aklpu2MoV8AwX4vsXy9OxKMLQhY5s7jwnBYsKwTV3IwCmMWMDiXyzxFFJQiLTAtlgxNKNLicY_p2Bf6JIUgMRecIzOLDV3cLi9TYNvBohu3SM1CVJdlVmFAYffRKCwhpSIuSIMMp6J5OvHBkA15xWmmZwUu-qLb0N9JrGxRVmLzXHeLS0nWEk13QZ5iJMK7vWFY5mDxjCDtzIquvCXuf5c-SctrP39_22i_lZ69ev9VupDktSNCmIfKhx5yuAcHRNmUG4eYR7xUVtvLcmt23jf1xFcO5eVHHh-QYwIjv1S6iiW3jr0EeJTd95VrsnyLIOS5PCJYudrekNc1V2xo_z7dbv16feuuab_-cv6xoa3XpuvD00f77c3tDbk5cAqCSVKuj09_nL97_nmvV9tqtaaW_Rt_fu1t187q0unFyzeNZlNaq5n1Zm1SW3mxNDnyHIrVJ9Xv3lUP1NueH-GIR5mn3jmJoKdyoh4WqUc5KtUD7KByEuFAfUAJJ9MrMtXBUB1QcgLQNIQQPlPveTwnNGbqYzZDMUA9ipij3iRufNaQ_gJF6pnPaAMAAA&amp;sa=X&amp;ved=2ahUKEwjk_JeDuKn_AhX8zTgGHUgyD1gQ7fAIegUIABD8Aw" TargetMode="External"/><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24.sv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hyperlink" Target="https://www.google.com/search?rlz=1C1CHZN_enIN928IN928&amp;cs=0&amp;sxsrf=APwXEdc6FIrKDiE5Umh6l9XaAkqBH1pZxQ:1685875602118&amp;q=Practical+Packet+Analysis:+Using+Wireshark+to+Solve+Real-world+Network+Problems&amp;stick=H4sIAAAAAAAAAFVSv2_TQBiNIzVKnFa0jlClTFZZUCWwfbHTpEuLUCUGSqumiDHy-fwj8fnO8Z1sX8ZK7BVDB0YmBv4Chg5ISFAhQAyMDDAxsbJBipKLuOne9973vtO7r76ytWaEhmVBMQkwRBzcKEaZzyI3i3VIacyulP8FV8rqNQb22OZo3JV018RFH8Vz2upkpuOM4YLmgOWwwM4CR32rw5BIFpjZWRoObTJvn4LcgjaQcs8iJDEzW07bmaCghBIHvcQOzO5YYmIjyHJvbhdFw5LlnXhBh-MoZiFDc1oUKc6gkG4hsFkyBEi6xZMeM0kg-WmKYAKWuMAgjy1Tvq4QKXSccJmNV6aglNHluV1aSMoDPI4EyjJpF6ZhTlKZfDYN4JAN-QKnuZmXpOzLbKNgJ7HzZViJwwvTK68U1UgM04NFSrA07_aGkSjg8hth2rkOeqEVpP9d-aQ013_-_tZqv1WevXr_VblU1PWHlDIfixMfu9xHp1TbVGsHhI-40NbaTbVx3R8AMwm0A7U58PkpPaRoFAitq9lq49BPoJ-xo0C7par3Kca-x0eUaDfbLXXD8GTB-Ld0u9Xb1a0HwHn95eJjzdiozM6Hp4P99uZ2S62fuiUlNBEbk7MfF--ef97rVbYajZlk_-6fX3vblfOqcnb58k2tXlfWK6Bar0wrqy9Wjo4zdzbBc7F-7Hqxz_V7xMWCjdiu_piNSKg_kYvPqT6gOPf1E9_FdwqaYaQ_8vnsEuvHGYXYT9h5TfkL9R-yOD0DAAA&amp;sa=X&amp;ved=2ahUKEwjk_JeDuKn_AhX8zTgGHUgyD1gQ7fAIegUIABCcAw"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www.speedguide.net/port.php?port=9001" TargetMode="Externa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4064"/>
        </a:solidFill>
        <a:effectLst/>
      </p:bgPr>
    </p:bg>
    <p:spTree>
      <p:nvGrpSpPr>
        <p:cNvPr id="1" name=""/>
        <p:cNvGrpSpPr/>
        <p:nvPr/>
      </p:nvGrpSpPr>
      <p:grpSpPr>
        <a:xfrm>
          <a:off x="0" y="0"/>
          <a:ext cx="0" cy="0"/>
          <a:chOff x="0" y="0"/>
          <a:chExt cx="0" cy="0"/>
        </a:xfrm>
      </p:grpSpPr>
      <p:sp>
        <p:nvSpPr>
          <p:cNvPr id="2" name="TextBox 2"/>
          <p:cNvSpPr txBox="1"/>
          <p:nvPr/>
        </p:nvSpPr>
        <p:spPr>
          <a:xfrm>
            <a:off x="425196" y="4434196"/>
            <a:ext cx="15528029" cy="1466233"/>
          </a:xfrm>
          <a:prstGeom prst="rect">
            <a:avLst/>
          </a:prstGeom>
        </p:spPr>
        <p:txBody>
          <a:bodyPr lIns="0" tIns="0" rIns="0" bIns="0" rtlCol="0" anchor="t">
            <a:spAutoFit/>
          </a:bodyPr>
          <a:lstStyle/>
          <a:p>
            <a:pPr>
              <a:lnSpc>
                <a:spcPts val="5736"/>
              </a:lnSpc>
            </a:pPr>
            <a:r>
              <a:rPr lang="en-US" sz="5214" spc="119">
                <a:solidFill>
                  <a:srgbClr val="FFFFFF"/>
                </a:solidFill>
                <a:latin typeface="Montserrat Classic Bold"/>
              </a:rPr>
              <a:t>ENHANCING VOIP PERFORMANCE AND SECURITY USING WIRESHARK</a:t>
            </a:r>
          </a:p>
        </p:txBody>
      </p:sp>
      <p:sp>
        <p:nvSpPr>
          <p:cNvPr id="3" name="TextBox 3"/>
          <p:cNvSpPr txBox="1"/>
          <p:nvPr/>
        </p:nvSpPr>
        <p:spPr>
          <a:xfrm>
            <a:off x="1028700" y="8049306"/>
            <a:ext cx="6623538" cy="688749"/>
          </a:xfrm>
          <a:prstGeom prst="rect">
            <a:avLst/>
          </a:prstGeom>
        </p:spPr>
        <p:txBody>
          <a:bodyPr lIns="0" tIns="0" rIns="0" bIns="0" rtlCol="0" anchor="t">
            <a:spAutoFit/>
          </a:bodyPr>
          <a:lstStyle/>
          <a:p>
            <a:pPr>
              <a:lnSpc>
                <a:spcPts val="2750"/>
              </a:lnSpc>
            </a:pPr>
            <a:r>
              <a:rPr lang="en-US" sz="2500" spc="150">
                <a:solidFill>
                  <a:srgbClr val="FFFFFF"/>
                </a:solidFill>
                <a:latin typeface="Montserrat"/>
              </a:rPr>
              <a:t>21BLC1349-HARSHAVISHAL.S</a:t>
            </a:r>
          </a:p>
          <a:p>
            <a:pPr>
              <a:lnSpc>
                <a:spcPts val="2750"/>
              </a:lnSpc>
            </a:pPr>
            <a:r>
              <a:rPr lang="en-US" sz="2500" spc="150">
                <a:solidFill>
                  <a:srgbClr val="FFFFFF"/>
                </a:solidFill>
                <a:latin typeface="Montserrat"/>
              </a:rPr>
              <a:t>21BLC1254-SOURISH.J.S</a:t>
            </a:r>
          </a:p>
        </p:txBody>
      </p:sp>
      <p:sp>
        <p:nvSpPr>
          <p:cNvPr id="4" name="Freeform 4"/>
          <p:cNvSpPr/>
          <p:nvPr/>
        </p:nvSpPr>
        <p:spPr>
          <a:xfrm>
            <a:off x="-928092" y="7365586"/>
            <a:ext cx="12832964" cy="303325"/>
          </a:xfrm>
          <a:custGeom>
            <a:avLst/>
            <a:gdLst/>
            <a:ahLst/>
            <a:cxnLst/>
            <a:rect l="l" t="t" r="r" b="b"/>
            <a:pathLst>
              <a:path w="12832964" h="303325">
                <a:moveTo>
                  <a:pt x="0" y="0"/>
                </a:moveTo>
                <a:lnTo>
                  <a:pt x="12832964" y="0"/>
                </a:lnTo>
                <a:lnTo>
                  <a:pt x="12832964" y="303325"/>
                </a:lnTo>
                <a:lnTo>
                  <a:pt x="0" y="3033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207806" y="1028700"/>
            <a:ext cx="300896" cy="300896"/>
          </a:xfrm>
          <a:custGeom>
            <a:avLst/>
            <a:gdLst/>
            <a:ahLst/>
            <a:cxnLst/>
            <a:rect l="l" t="t" r="r" b="b"/>
            <a:pathLst>
              <a:path w="300896" h="300896">
                <a:moveTo>
                  <a:pt x="0" y="0"/>
                </a:moveTo>
                <a:lnTo>
                  <a:pt x="300895" y="0"/>
                </a:lnTo>
                <a:lnTo>
                  <a:pt x="300895" y="300896"/>
                </a:lnTo>
                <a:lnTo>
                  <a:pt x="0" y="3008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508702" y="1057320"/>
            <a:ext cx="3032398" cy="243656"/>
          </a:xfrm>
          <a:prstGeom prst="rect">
            <a:avLst/>
          </a:prstGeom>
        </p:spPr>
        <p:txBody>
          <a:bodyPr lIns="0" tIns="0" rIns="0" bIns="0" rtlCol="0" anchor="t">
            <a:spAutoFit/>
          </a:bodyPr>
          <a:lstStyle/>
          <a:p>
            <a:pPr>
              <a:lnSpc>
                <a:spcPts val="1869"/>
              </a:lnSpc>
            </a:pPr>
            <a:r>
              <a:rPr lang="en-IN" sz="1600" b="0" i="0" dirty="0">
                <a:effectLst/>
                <a:latin typeface="Roboto" panose="02000000000000000000" pitchFamily="2" charset="0"/>
              </a:rPr>
              <a:t>The Protocol Protectors</a:t>
            </a:r>
            <a:endParaRPr lang="en-US" sz="1699" spc="101" dirty="0">
              <a:latin typeface="Montserrat"/>
            </a:endParaRPr>
          </a:p>
        </p:txBody>
      </p:sp>
      <p:sp>
        <p:nvSpPr>
          <p:cNvPr id="7" name="Freeform 7"/>
          <p:cNvSpPr/>
          <p:nvPr/>
        </p:nvSpPr>
        <p:spPr>
          <a:xfrm>
            <a:off x="-685800" y="1628754"/>
            <a:ext cx="6873872" cy="162473"/>
          </a:xfrm>
          <a:custGeom>
            <a:avLst/>
            <a:gdLst/>
            <a:ahLst/>
            <a:cxnLst/>
            <a:rect l="l" t="t" r="r" b="b"/>
            <a:pathLst>
              <a:path w="6873872" h="162473">
                <a:moveTo>
                  <a:pt x="0" y="0"/>
                </a:moveTo>
                <a:lnTo>
                  <a:pt x="6873872" y="0"/>
                </a:lnTo>
                <a:lnTo>
                  <a:pt x="6873872" y="162474"/>
                </a:lnTo>
                <a:lnTo>
                  <a:pt x="0" y="1624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8251A5-7C41-D2CB-9545-00DDCEDA432D}"/>
              </a:ext>
            </a:extLst>
          </p:cNvPr>
          <p:cNvPicPr>
            <a:picLocks noChangeAspect="1"/>
          </p:cNvPicPr>
          <p:nvPr/>
        </p:nvPicPr>
        <p:blipFill>
          <a:blip r:embed="rId2"/>
          <a:stretch>
            <a:fillRect/>
          </a:stretch>
        </p:blipFill>
        <p:spPr>
          <a:xfrm>
            <a:off x="-36017" y="-114300"/>
            <a:ext cx="18360032" cy="10401300"/>
          </a:xfrm>
          <a:prstGeom prst="rect">
            <a:avLst/>
          </a:prstGeom>
        </p:spPr>
      </p:pic>
    </p:spTree>
    <p:extLst>
      <p:ext uri="{BB962C8B-B14F-4D97-AF65-F5344CB8AC3E}">
        <p14:creationId xmlns:p14="http://schemas.microsoft.com/office/powerpoint/2010/main" val="1969692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2EA84B-2324-14EB-C541-873619A20FDE}"/>
              </a:ext>
            </a:extLst>
          </p:cNvPr>
          <p:cNvPicPr>
            <a:picLocks noChangeAspect="1"/>
          </p:cNvPicPr>
          <p:nvPr/>
        </p:nvPicPr>
        <p:blipFill>
          <a:blip r:embed="rId2"/>
          <a:stretch>
            <a:fillRect/>
          </a:stretch>
        </p:blipFill>
        <p:spPr>
          <a:xfrm>
            <a:off x="-82156" y="0"/>
            <a:ext cx="18370156" cy="10287000"/>
          </a:xfrm>
          <a:prstGeom prst="rect">
            <a:avLst/>
          </a:prstGeom>
        </p:spPr>
      </p:pic>
    </p:spTree>
    <p:extLst>
      <p:ext uri="{BB962C8B-B14F-4D97-AF65-F5344CB8AC3E}">
        <p14:creationId xmlns:p14="http://schemas.microsoft.com/office/powerpoint/2010/main" val="3795283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CE09E5-C81F-A116-D7BA-7966E27FDE19}"/>
              </a:ext>
            </a:extLst>
          </p:cNvPr>
          <p:cNvPicPr>
            <a:picLocks noChangeAspect="1"/>
          </p:cNvPicPr>
          <p:nvPr/>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3815337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918612-1197-EEF0-4B6C-448A48EA7387}"/>
              </a:ext>
            </a:extLst>
          </p:cNvPr>
          <p:cNvPicPr>
            <a:picLocks noChangeAspect="1"/>
          </p:cNvPicPr>
          <p:nvPr/>
        </p:nvPicPr>
        <p:blipFill>
          <a:blip r:embed="rId2"/>
          <a:stretch>
            <a:fillRect/>
          </a:stretch>
        </p:blipFill>
        <p:spPr>
          <a:xfrm>
            <a:off x="0" y="849049"/>
            <a:ext cx="18211800" cy="9452804"/>
          </a:xfrm>
          <a:prstGeom prst="rect">
            <a:avLst/>
          </a:prstGeom>
        </p:spPr>
      </p:pic>
      <p:sp>
        <p:nvSpPr>
          <p:cNvPr id="5" name="TextBox 4">
            <a:extLst>
              <a:ext uri="{FF2B5EF4-FFF2-40B4-BE49-F238E27FC236}">
                <a16:creationId xmlns:a16="http://schemas.microsoft.com/office/drawing/2014/main" id="{86EB330C-F57E-13EC-B1CB-AC80A045E44E}"/>
              </a:ext>
            </a:extLst>
          </p:cNvPr>
          <p:cNvSpPr txBox="1"/>
          <p:nvPr/>
        </p:nvSpPr>
        <p:spPr>
          <a:xfrm>
            <a:off x="1295400" y="2324100"/>
            <a:ext cx="3657600" cy="2590800"/>
          </a:xfrm>
          <a:prstGeom prst="rect">
            <a:avLst/>
          </a:prstGeom>
          <a:noFill/>
        </p:spPr>
        <p:txBody>
          <a:bodyPr wrap="square" rtlCol="0">
            <a:spAutoFit/>
          </a:bodyPr>
          <a:lstStyle/>
          <a:p>
            <a:endParaRPr lang="en-IN" dirty="0"/>
          </a:p>
        </p:txBody>
      </p:sp>
      <p:sp>
        <p:nvSpPr>
          <p:cNvPr id="7" name="TextBox 6">
            <a:extLst>
              <a:ext uri="{FF2B5EF4-FFF2-40B4-BE49-F238E27FC236}">
                <a16:creationId xmlns:a16="http://schemas.microsoft.com/office/drawing/2014/main" id="{CDC6968D-8F73-B728-93A9-285D62B99319}"/>
              </a:ext>
            </a:extLst>
          </p:cNvPr>
          <p:cNvSpPr txBox="1"/>
          <p:nvPr/>
        </p:nvSpPr>
        <p:spPr>
          <a:xfrm>
            <a:off x="3543300" y="316146"/>
            <a:ext cx="11201400" cy="532903"/>
          </a:xfrm>
          <a:prstGeom prst="rect">
            <a:avLst/>
          </a:prstGeom>
          <a:noFill/>
        </p:spPr>
        <p:txBody>
          <a:bodyPr wrap="square">
            <a:spAutoFit/>
          </a:bodyPr>
          <a:lstStyle/>
          <a:p>
            <a:pPr>
              <a:lnSpc>
                <a:spcPct val="107000"/>
              </a:lnSpc>
              <a:spcAft>
                <a:spcPts val="800"/>
              </a:spcAft>
            </a:pPr>
            <a:r>
              <a:rPr lang="en-IN" sz="2800" b="1" dirty="0">
                <a:effectLst/>
                <a:latin typeface="Calibri" panose="020F0502020204030204" pitchFamily="34" charset="0"/>
                <a:ea typeface="Calibri" panose="020F0502020204030204" pitchFamily="34" charset="0"/>
                <a:cs typeface="Times New Roman" panose="02020603050405020304" pitchFamily="18" charset="0"/>
              </a:rPr>
              <a:t>Packet Analysis Tools convert those bit into a readable form for analysis</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66104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E5A882-25D1-5816-CC9D-21D2B591AC2C}"/>
              </a:ext>
            </a:extLst>
          </p:cNvPr>
          <p:cNvPicPr>
            <a:picLocks noChangeAspect="1"/>
          </p:cNvPicPr>
          <p:nvPr/>
        </p:nvPicPr>
        <p:blipFill>
          <a:blip r:embed="rId2"/>
          <a:stretch>
            <a:fillRect/>
          </a:stretch>
        </p:blipFill>
        <p:spPr>
          <a:xfrm>
            <a:off x="18137" y="0"/>
            <a:ext cx="18269863" cy="10515600"/>
          </a:xfrm>
          <a:prstGeom prst="rect">
            <a:avLst/>
          </a:prstGeom>
        </p:spPr>
      </p:pic>
    </p:spTree>
    <p:extLst>
      <p:ext uri="{BB962C8B-B14F-4D97-AF65-F5344CB8AC3E}">
        <p14:creationId xmlns:p14="http://schemas.microsoft.com/office/powerpoint/2010/main" val="1325638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41CC2-E841-5D3A-8338-85B8377E020F}"/>
              </a:ext>
            </a:extLst>
          </p:cNvPr>
          <p:cNvPicPr>
            <a:picLocks noChangeAspect="1"/>
          </p:cNvPicPr>
          <p:nvPr/>
        </p:nvPicPr>
        <p:blipFill>
          <a:blip r:embed="rId2"/>
          <a:stretch>
            <a:fillRect/>
          </a:stretch>
        </p:blipFill>
        <p:spPr>
          <a:xfrm>
            <a:off x="0" y="0"/>
            <a:ext cx="18287999" cy="10287000"/>
          </a:xfrm>
          <a:prstGeom prst="rect">
            <a:avLst/>
          </a:prstGeom>
        </p:spPr>
      </p:pic>
    </p:spTree>
    <p:extLst>
      <p:ext uri="{BB962C8B-B14F-4D97-AF65-F5344CB8AC3E}">
        <p14:creationId xmlns:p14="http://schemas.microsoft.com/office/powerpoint/2010/main" val="415085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EA6C0A-83E8-07A0-4ABB-407D406D8E0C}"/>
              </a:ext>
            </a:extLst>
          </p:cNvPr>
          <p:cNvPicPr>
            <a:picLocks noChangeAspect="1"/>
          </p:cNvPicPr>
          <p:nvPr/>
        </p:nvPicPr>
        <p:blipFill>
          <a:blip r:embed="rId2"/>
          <a:stretch>
            <a:fillRect/>
          </a:stretch>
        </p:blipFill>
        <p:spPr>
          <a:xfrm>
            <a:off x="21849" y="0"/>
            <a:ext cx="18266151" cy="10287000"/>
          </a:xfrm>
          <a:prstGeom prst="rect">
            <a:avLst/>
          </a:prstGeom>
        </p:spPr>
      </p:pic>
    </p:spTree>
    <p:extLst>
      <p:ext uri="{BB962C8B-B14F-4D97-AF65-F5344CB8AC3E}">
        <p14:creationId xmlns:p14="http://schemas.microsoft.com/office/powerpoint/2010/main" val="955886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0E596E-7E71-D0E5-F32C-D6DBAD5E50BC}"/>
              </a:ext>
            </a:extLst>
          </p:cNvPr>
          <p:cNvSpPr txBox="1"/>
          <p:nvPr/>
        </p:nvSpPr>
        <p:spPr>
          <a:xfrm>
            <a:off x="4572000" y="0"/>
            <a:ext cx="9144000" cy="1036438"/>
          </a:xfrm>
          <a:prstGeom prst="rect">
            <a:avLst/>
          </a:prstGeom>
          <a:noFill/>
        </p:spPr>
        <p:txBody>
          <a:bodyPr wrap="square">
            <a:spAutoFit/>
          </a:bodyPr>
          <a:lstStyle/>
          <a:p>
            <a:pPr>
              <a:lnSpc>
                <a:spcPct val="107000"/>
              </a:lnSpc>
              <a:spcAft>
                <a:spcPts val="800"/>
              </a:spcAft>
            </a:pPr>
            <a:r>
              <a:rPr lang="en-IN" sz="6000" b="1" dirty="0">
                <a:effectLst/>
                <a:latin typeface="Calibri" panose="020F0502020204030204" pitchFamily="34" charset="0"/>
                <a:ea typeface="Calibri" panose="020F0502020204030204" pitchFamily="34" charset="0"/>
                <a:cs typeface="Times New Roman" panose="02020603050405020304" pitchFamily="18" charset="0"/>
              </a:rPr>
              <a:t>Network Latency Issues</a:t>
            </a:r>
            <a:endParaRPr lang="en-IN" sz="6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BCC3A84-543B-0387-F4C2-E57BE3495DF8}"/>
              </a:ext>
            </a:extLst>
          </p:cNvPr>
          <p:cNvPicPr>
            <a:picLocks noChangeAspect="1"/>
          </p:cNvPicPr>
          <p:nvPr/>
        </p:nvPicPr>
        <p:blipFill>
          <a:blip r:embed="rId2"/>
          <a:stretch>
            <a:fillRect/>
          </a:stretch>
        </p:blipFill>
        <p:spPr>
          <a:xfrm>
            <a:off x="0" y="876300"/>
            <a:ext cx="18288000" cy="9410701"/>
          </a:xfrm>
          <a:prstGeom prst="rect">
            <a:avLst/>
          </a:prstGeom>
        </p:spPr>
      </p:pic>
    </p:spTree>
    <p:extLst>
      <p:ext uri="{BB962C8B-B14F-4D97-AF65-F5344CB8AC3E}">
        <p14:creationId xmlns:p14="http://schemas.microsoft.com/office/powerpoint/2010/main" val="570019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D2DB8B-AE90-15C5-46AB-C2B6379509AA}"/>
              </a:ext>
            </a:extLst>
          </p:cNvPr>
          <p:cNvPicPr>
            <a:picLocks noChangeAspect="1"/>
          </p:cNvPicPr>
          <p:nvPr/>
        </p:nvPicPr>
        <p:blipFill>
          <a:blip r:embed="rId2"/>
          <a:stretch>
            <a:fillRect/>
          </a:stretch>
        </p:blipFill>
        <p:spPr>
          <a:xfrm>
            <a:off x="0" y="0"/>
            <a:ext cx="18287999" cy="10287000"/>
          </a:xfrm>
          <a:prstGeom prst="rect">
            <a:avLst/>
          </a:prstGeom>
        </p:spPr>
      </p:pic>
    </p:spTree>
    <p:extLst>
      <p:ext uri="{BB962C8B-B14F-4D97-AF65-F5344CB8AC3E}">
        <p14:creationId xmlns:p14="http://schemas.microsoft.com/office/powerpoint/2010/main" val="747601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75CC41-7A69-DA7B-CAD6-69C8612BD0A6}"/>
              </a:ext>
            </a:extLst>
          </p:cNvPr>
          <p:cNvSpPr txBox="1"/>
          <p:nvPr/>
        </p:nvSpPr>
        <p:spPr>
          <a:xfrm>
            <a:off x="3200400" y="114300"/>
            <a:ext cx="9144000" cy="1096519"/>
          </a:xfrm>
          <a:prstGeom prst="rect">
            <a:avLst/>
          </a:prstGeom>
          <a:noFill/>
        </p:spPr>
        <p:txBody>
          <a:bodyPr wrap="square">
            <a:spAutoFit/>
          </a:bodyPr>
          <a:lstStyle/>
          <a:p>
            <a:pPr>
              <a:lnSpc>
                <a:spcPct val="107000"/>
              </a:lnSpc>
              <a:spcAft>
                <a:spcPts val="800"/>
              </a:spcAft>
            </a:pPr>
            <a:r>
              <a:rPr lang="en-IN" sz="2800" b="1" dirty="0">
                <a:effectLst/>
                <a:latin typeface="Calibri" panose="020F0502020204030204" pitchFamily="34" charset="0"/>
                <a:ea typeface="Calibri" panose="020F0502020204030204" pitchFamily="34" charset="0"/>
                <a:cs typeface="Times New Roman" panose="02020603050405020304" pitchFamily="18" charset="0"/>
              </a:rPr>
              <a:t>TCP Stream of Stevens Graph</a:t>
            </a:r>
          </a:p>
          <a:p>
            <a:pPr>
              <a:lnSpc>
                <a:spcPct val="107000"/>
              </a:lnSpc>
              <a:spcAft>
                <a:spcPts val="800"/>
              </a:spcAft>
            </a:pPr>
            <a:r>
              <a:rPr lang="en-IN" sz="2800" b="1" dirty="0">
                <a:effectLst/>
                <a:latin typeface="Calibri" panose="020F0502020204030204" pitchFamily="34" charset="0"/>
                <a:ea typeface="Calibri" panose="020F0502020204030204" pitchFamily="34" charset="0"/>
                <a:cs typeface="Times New Roman" panose="02020603050405020304" pitchFamily="18" charset="0"/>
              </a:rPr>
              <a:t>Analysing Stream 0     ( Destination to Source)</a:t>
            </a:r>
          </a:p>
        </p:txBody>
      </p:sp>
      <p:pic>
        <p:nvPicPr>
          <p:cNvPr id="4" name="Picture 3">
            <a:extLst>
              <a:ext uri="{FF2B5EF4-FFF2-40B4-BE49-F238E27FC236}">
                <a16:creationId xmlns:a16="http://schemas.microsoft.com/office/drawing/2014/main" id="{BA3E5CF6-E05A-5A30-6B28-DC1437740EFA}"/>
              </a:ext>
            </a:extLst>
          </p:cNvPr>
          <p:cNvPicPr>
            <a:picLocks noChangeAspect="1"/>
          </p:cNvPicPr>
          <p:nvPr/>
        </p:nvPicPr>
        <p:blipFill>
          <a:blip r:embed="rId2"/>
          <a:stretch>
            <a:fillRect/>
          </a:stretch>
        </p:blipFill>
        <p:spPr>
          <a:xfrm>
            <a:off x="0" y="1210819"/>
            <a:ext cx="18288000" cy="9076182"/>
          </a:xfrm>
          <a:prstGeom prst="rect">
            <a:avLst/>
          </a:prstGeom>
        </p:spPr>
      </p:pic>
    </p:spTree>
    <p:extLst>
      <p:ext uri="{BB962C8B-B14F-4D97-AF65-F5344CB8AC3E}">
        <p14:creationId xmlns:p14="http://schemas.microsoft.com/office/powerpoint/2010/main" val="3509232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406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348909"/>
            <a:ext cx="16496340" cy="7132713"/>
            <a:chOff x="0" y="0"/>
            <a:chExt cx="4344715" cy="1878575"/>
          </a:xfrm>
        </p:grpSpPr>
        <p:sp>
          <p:nvSpPr>
            <p:cNvPr id="3" name="Freeform 3"/>
            <p:cNvSpPr/>
            <p:nvPr/>
          </p:nvSpPr>
          <p:spPr>
            <a:xfrm>
              <a:off x="0" y="0"/>
              <a:ext cx="4344715" cy="1878575"/>
            </a:xfrm>
            <a:custGeom>
              <a:avLst/>
              <a:gdLst/>
              <a:ahLst/>
              <a:cxnLst/>
              <a:rect l="l" t="t" r="r" b="b"/>
              <a:pathLst>
                <a:path w="4344715" h="1878575">
                  <a:moveTo>
                    <a:pt x="0" y="0"/>
                  </a:moveTo>
                  <a:lnTo>
                    <a:pt x="4344715" y="0"/>
                  </a:lnTo>
                  <a:lnTo>
                    <a:pt x="4344715" y="1878575"/>
                  </a:lnTo>
                  <a:lnTo>
                    <a:pt x="0" y="1878575"/>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247472" y="186345"/>
            <a:ext cx="8805504" cy="1730229"/>
            <a:chOff x="0" y="0"/>
            <a:chExt cx="2319145" cy="455698"/>
          </a:xfrm>
        </p:grpSpPr>
        <p:sp>
          <p:nvSpPr>
            <p:cNvPr id="6" name="Freeform 6"/>
            <p:cNvSpPr/>
            <p:nvPr/>
          </p:nvSpPr>
          <p:spPr>
            <a:xfrm>
              <a:off x="0" y="0"/>
              <a:ext cx="2319145" cy="455698"/>
            </a:xfrm>
            <a:custGeom>
              <a:avLst/>
              <a:gdLst/>
              <a:ahLst/>
              <a:cxnLst/>
              <a:rect l="l" t="t" r="r" b="b"/>
              <a:pathLst>
                <a:path w="2319145" h="455698">
                  <a:moveTo>
                    <a:pt x="0" y="0"/>
                  </a:moveTo>
                  <a:lnTo>
                    <a:pt x="2319145" y="0"/>
                  </a:lnTo>
                  <a:lnTo>
                    <a:pt x="2319145" y="455698"/>
                  </a:lnTo>
                  <a:lnTo>
                    <a:pt x="0" y="455698"/>
                  </a:lnTo>
                  <a:close/>
                </a:path>
              </a:pathLst>
            </a:custGeom>
            <a:solidFill>
              <a:srgbClr val="000000"/>
            </a:solidFill>
            <a:ln w="38100">
              <a:solidFill>
                <a:srgbClr val="F1F2F2"/>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6098385" y="7499025"/>
            <a:ext cx="2189615" cy="1982597"/>
          </a:xfrm>
          <a:custGeom>
            <a:avLst/>
            <a:gdLst/>
            <a:ahLst/>
            <a:cxnLst/>
            <a:rect l="l" t="t" r="r" b="b"/>
            <a:pathLst>
              <a:path w="2189615" h="1982597">
                <a:moveTo>
                  <a:pt x="2189615" y="0"/>
                </a:moveTo>
                <a:lnTo>
                  <a:pt x="0" y="0"/>
                </a:lnTo>
                <a:lnTo>
                  <a:pt x="0" y="1982598"/>
                </a:lnTo>
                <a:lnTo>
                  <a:pt x="2189615" y="1982598"/>
                </a:lnTo>
                <a:lnTo>
                  <a:pt x="218961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3528737" y="505008"/>
            <a:ext cx="10242974" cy="978602"/>
          </a:xfrm>
          <a:prstGeom prst="rect">
            <a:avLst/>
          </a:prstGeom>
        </p:spPr>
        <p:txBody>
          <a:bodyPr lIns="0" tIns="0" rIns="0" bIns="0" rtlCol="0" anchor="t">
            <a:spAutoFit/>
          </a:bodyPr>
          <a:lstStyle/>
          <a:p>
            <a:pPr algn="ctr">
              <a:lnSpc>
                <a:spcPts val="7890"/>
              </a:lnSpc>
            </a:pPr>
            <a:r>
              <a:rPr lang="en-US" sz="5636" spc="129">
                <a:solidFill>
                  <a:srgbClr val="FFFFFF"/>
                </a:solidFill>
                <a:latin typeface="Now Bold"/>
              </a:rPr>
              <a:t>PROBLEM STATEMENT</a:t>
            </a:r>
          </a:p>
        </p:txBody>
      </p:sp>
      <p:sp>
        <p:nvSpPr>
          <p:cNvPr id="11" name="TextBox 11"/>
          <p:cNvSpPr txBox="1"/>
          <p:nvPr/>
        </p:nvSpPr>
        <p:spPr>
          <a:xfrm>
            <a:off x="1245000" y="2895554"/>
            <a:ext cx="15798001" cy="5594770"/>
          </a:xfrm>
          <a:prstGeom prst="rect">
            <a:avLst/>
          </a:prstGeom>
        </p:spPr>
        <p:txBody>
          <a:bodyPr lIns="0" tIns="0" rIns="0" bIns="0" rtlCol="0" anchor="t">
            <a:spAutoFit/>
          </a:bodyPr>
          <a:lstStyle/>
          <a:p>
            <a:pPr>
              <a:lnSpc>
                <a:spcPts val="4482"/>
              </a:lnSpc>
            </a:pPr>
            <a:endParaRPr dirty="0"/>
          </a:p>
          <a:p>
            <a:pPr marL="691302" lvl="1" indent="-345651">
              <a:lnSpc>
                <a:spcPts val="4482"/>
              </a:lnSpc>
              <a:buFont typeface="Arial"/>
              <a:buChar char="•"/>
            </a:pPr>
            <a:r>
              <a:rPr lang="en-US" sz="3201" spc="192" dirty="0">
                <a:solidFill>
                  <a:srgbClr val="000000"/>
                </a:solidFill>
                <a:latin typeface="Montserrat Extra-Bold Bold"/>
              </a:rPr>
              <a:t>Design and implement a network monitoring and troubleshooting solution using Wireshark to ensure optimal performance and security of the network. </a:t>
            </a:r>
          </a:p>
          <a:p>
            <a:pPr>
              <a:lnSpc>
                <a:spcPts val="4482"/>
              </a:lnSpc>
            </a:pPr>
            <a:endParaRPr lang="en-US" sz="3201" spc="192" dirty="0">
              <a:solidFill>
                <a:srgbClr val="000000"/>
              </a:solidFill>
              <a:latin typeface="Montserrat Extra-Bold Bold"/>
            </a:endParaRPr>
          </a:p>
          <a:p>
            <a:pPr marL="691302" lvl="1" indent="-345651">
              <a:lnSpc>
                <a:spcPts val="4482"/>
              </a:lnSpc>
              <a:buFont typeface="Arial"/>
              <a:buChar char="•"/>
            </a:pPr>
            <a:r>
              <a:rPr lang="en-US" sz="3201" spc="192" dirty="0">
                <a:solidFill>
                  <a:srgbClr val="000000"/>
                </a:solidFill>
                <a:latin typeface="Montserrat Extra-Bold Bold"/>
              </a:rPr>
              <a:t>The solution should enable VoIP call analysis, traffic capture, network troubleshooting, detection of unusual traffic indicative of malware or trojan activity, and identification of ARP poisoning attacks. </a:t>
            </a:r>
          </a:p>
          <a:p>
            <a:pPr>
              <a:lnSpc>
                <a:spcPts val="4482"/>
              </a:lnSpc>
            </a:pPr>
            <a:endParaRPr lang="en-US" sz="3201" spc="192" dirty="0">
              <a:solidFill>
                <a:srgbClr val="000000"/>
              </a:solidFill>
              <a:latin typeface="Montserrat Extra-Bold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269936-D067-2F18-4DCD-5F7133EE19BD}"/>
              </a:ext>
            </a:extLst>
          </p:cNvPr>
          <p:cNvSpPr txBox="1"/>
          <p:nvPr/>
        </p:nvSpPr>
        <p:spPr>
          <a:xfrm>
            <a:off x="5638800" y="31642"/>
            <a:ext cx="9144000" cy="784702"/>
          </a:xfrm>
          <a:prstGeom prst="rect">
            <a:avLst/>
          </a:prstGeom>
          <a:noFill/>
        </p:spPr>
        <p:txBody>
          <a:bodyPr wrap="square">
            <a:spAutoFit/>
          </a:bodyPr>
          <a:lstStyle/>
          <a:p>
            <a:pPr>
              <a:lnSpc>
                <a:spcPct val="107000"/>
              </a:lnSpc>
              <a:spcAft>
                <a:spcPts val="800"/>
              </a:spcAft>
            </a:pPr>
            <a:r>
              <a:rPr lang="en-IN" sz="4400" b="1" dirty="0">
                <a:effectLst/>
                <a:latin typeface="Calibri" panose="020F0502020204030204" pitchFamily="34" charset="0"/>
                <a:ea typeface="Calibri" panose="020F0502020204030204" pitchFamily="34" charset="0"/>
                <a:cs typeface="Times New Roman" panose="02020603050405020304" pitchFamily="18" charset="0"/>
              </a:rPr>
              <a:t>Source to Destination</a:t>
            </a:r>
          </a:p>
        </p:txBody>
      </p:sp>
      <p:pic>
        <p:nvPicPr>
          <p:cNvPr id="4" name="Picture 3">
            <a:extLst>
              <a:ext uri="{FF2B5EF4-FFF2-40B4-BE49-F238E27FC236}">
                <a16:creationId xmlns:a16="http://schemas.microsoft.com/office/drawing/2014/main" id="{DCAD978C-4A87-270F-1942-136BE4B10950}"/>
              </a:ext>
            </a:extLst>
          </p:cNvPr>
          <p:cNvPicPr>
            <a:picLocks noChangeAspect="1"/>
          </p:cNvPicPr>
          <p:nvPr/>
        </p:nvPicPr>
        <p:blipFill>
          <a:blip r:embed="rId2"/>
          <a:stretch>
            <a:fillRect/>
          </a:stretch>
        </p:blipFill>
        <p:spPr>
          <a:xfrm>
            <a:off x="-20019" y="952500"/>
            <a:ext cx="18308019" cy="9302858"/>
          </a:xfrm>
          <a:prstGeom prst="rect">
            <a:avLst/>
          </a:prstGeom>
        </p:spPr>
      </p:pic>
    </p:spTree>
    <p:extLst>
      <p:ext uri="{BB962C8B-B14F-4D97-AF65-F5344CB8AC3E}">
        <p14:creationId xmlns:p14="http://schemas.microsoft.com/office/powerpoint/2010/main" val="260106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5495BF-6120-5E53-58C3-0F77FA75EBAE}"/>
              </a:ext>
            </a:extLst>
          </p:cNvPr>
          <p:cNvSpPr txBox="1"/>
          <p:nvPr/>
        </p:nvSpPr>
        <p:spPr>
          <a:xfrm>
            <a:off x="2209800" y="114300"/>
            <a:ext cx="12649200" cy="1557542"/>
          </a:xfrm>
          <a:prstGeom prst="rect">
            <a:avLst/>
          </a:prstGeom>
          <a:noFill/>
        </p:spPr>
        <p:txBody>
          <a:bodyPr wrap="square">
            <a:spAutoFit/>
          </a:bodyPr>
          <a:lstStyle/>
          <a:p>
            <a:pPr>
              <a:lnSpc>
                <a:spcPct val="107000"/>
              </a:lnSpc>
              <a:spcAft>
                <a:spcPts val="800"/>
              </a:spcAft>
            </a:pPr>
            <a:r>
              <a:rPr lang="en-IN" sz="2800" b="1" dirty="0">
                <a:effectLst/>
                <a:latin typeface="Calibri" panose="020F0502020204030204" pitchFamily="34" charset="0"/>
                <a:ea typeface="Calibri" panose="020F0502020204030204" pitchFamily="34" charset="0"/>
                <a:cs typeface="Times New Roman" panose="02020603050405020304" pitchFamily="18" charset="0"/>
              </a:rPr>
              <a:t>We can see some gaps and delays in transmission that is going to be adding the network latency issues.</a:t>
            </a:r>
          </a:p>
          <a:p>
            <a:pPr>
              <a:lnSpc>
                <a:spcPct val="107000"/>
              </a:lnSpc>
              <a:spcAft>
                <a:spcPts val="800"/>
              </a:spcAft>
            </a:pPr>
            <a:r>
              <a:rPr lang="en-IN" sz="2800" b="1" u="sng" dirty="0">
                <a:effectLst/>
                <a:latin typeface="Calibri" panose="020F0502020204030204" pitchFamily="34" charset="0"/>
                <a:ea typeface="Calibri" panose="020F0502020204030204" pitchFamily="34" charset="0"/>
                <a:cs typeface="Times New Roman" panose="02020603050405020304" pitchFamily="18" charset="0"/>
              </a:rPr>
              <a:t>Now we have switched to stream 3 </a:t>
            </a:r>
            <a:r>
              <a:rPr lang="en-IN" sz="2800" b="1" dirty="0">
                <a:effectLst/>
                <a:latin typeface="Calibri" panose="020F0502020204030204" pitchFamily="34" charset="0"/>
                <a:ea typeface="Calibri" panose="020F0502020204030204" pitchFamily="34" charset="0"/>
                <a:cs typeface="Times New Roman" panose="02020603050405020304" pitchFamily="18" charset="0"/>
              </a:rPr>
              <a:t>    ( Destination to Source)</a:t>
            </a:r>
          </a:p>
        </p:txBody>
      </p:sp>
      <p:pic>
        <p:nvPicPr>
          <p:cNvPr id="4" name="Picture 3">
            <a:extLst>
              <a:ext uri="{FF2B5EF4-FFF2-40B4-BE49-F238E27FC236}">
                <a16:creationId xmlns:a16="http://schemas.microsoft.com/office/drawing/2014/main" id="{CF4DCB5F-F58F-11B8-8B7E-60CEAD937B83}"/>
              </a:ext>
            </a:extLst>
          </p:cNvPr>
          <p:cNvPicPr>
            <a:picLocks noChangeAspect="1"/>
          </p:cNvPicPr>
          <p:nvPr/>
        </p:nvPicPr>
        <p:blipFill>
          <a:blip r:embed="rId2"/>
          <a:stretch>
            <a:fillRect/>
          </a:stretch>
        </p:blipFill>
        <p:spPr>
          <a:xfrm>
            <a:off x="7749" y="1671843"/>
            <a:ext cx="18280251" cy="8615158"/>
          </a:xfrm>
          <a:prstGeom prst="rect">
            <a:avLst/>
          </a:prstGeom>
        </p:spPr>
      </p:pic>
    </p:spTree>
    <p:extLst>
      <p:ext uri="{BB962C8B-B14F-4D97-AF65-F5344CB8AC3E}">
        <p14:creationId xmlns:p14="http://schemas.microsoft.com/office/powerpoint/2010/main" val="2302803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85F5D7-10E2-15B7-F00D-FB29A4053CC4}"/>
              </a:ext>
            </a:extLst>
          </p:cNvPr>
          <p:cNvSpPr txBox="1"/>
          <p:nvPr/>
        </p:nvSpPr>
        <p:spPr>
          <a:xfrm>
            <a:off x="5486400" y="3229"/>
            <a:ext cx="9144000" cy="784702"/>
          </a:xfrm>
          <a:prstGeom prst="rect">
            <a:avLst/>
          </a:prstGeom>
          <a:noFill/>
        </p:spPr>
        <p:txBody>
          <a:bodyPr wrap="square">
            <a:spAutoFit/>
          </a:bodyPr>
          <a:lstStyle/>
          <a:p>
            <a:pPr>
              <a:lnSpc>
                <a:spcPct val="107000"/>
              </a:lnSpc>
              <a:spcAft>
                <a:spcPts val="800"/>
              </a:spcAft>
            </a:pPr>
            <a:r>
              <a:rPr lang="en-IN" sz="4400" b="1" dirty="0">
                <a:effectLst/>
                <a:latin typeface="Calibri" panose="020F0502020204030204" pitchFamily="34" charset="0"/>
                <a:ea typeface="Calibri" panose="020F0502020204030204" pitchFamily="34" charset="0"/>
                <a:cs typeface="Times New Roman" panose="02020603050405020304" pitchFamily="18" charset="0"/>
              </a:rPr>
              <a:t>Source to Destination</a:t>
            </a:r>
          </a:p>
        </p:txBody>
      </p:sp>
      <p:pic>
        <p:nvPicPr>
          <p:cNvPr id="4" name="Picture 3">
            <a:extLst>
              <a:ext uri="{FF2B5EF4-FFF2-40B4-BE49-F238E27FC236}">
                <a16:creationId xmlns:a16="http://schemas.microsoft.com/office/drawing/2014/main" id="{E3BA3FBB-6401-F89C-A239-DD6ED6C1FF99}"/>
              </a:ext>
            </a:extLst>
          </p:cNvPr>
          <p:cNvPicPr>
            <a:picLocks noChangeAspect="1"/>
          </p:cNvPicPr>
          <p:nvPr/>
        </p:nvPicPr>
        <p:blipFill>
          <a:blip r:embed="rId2"/>
          <a:stretch>
            <a:fillRect/>
          </a:stretch>
        </p:blipFill>
        <p:spPr>
          <a:xfrm>
            <a:off x="0" y="952500"/>
            <a:ext cx="18288000" cy="9334499"/>
          </a:xfrm>
          <a:prstGeom prst="rect">
            <a:avLst/>
          </a:prstGeom>
        </p:spPr>
      </p:pic>
    </p:spTree>
    <p:extLst>
      <p:ext uri="{BB962C8B-B14F-4D97-AF65-F5344CB8AC3E}">
        <p14:creationId xmlns:p14="http://schemas.microsoft.com/office/powerpoint/2010/main" val="4282306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CA9D07-0B8B-ED57-6110-992EDACCD619}"/>
              </a:ext>
            </a:extLst>
          </p:cNvPr>
          <p:cNvSpPr txBox="1"/>
          <p:nvPr/>
        </p:nvSpPr>
        <p:spPr>
          <a:xfrm>
            <a:off x="6477000" y="31642"/>
            <a:ext cx="9144000" cy="1071575"/>
          </a:xfrm>
          <a:prstGeom prst="rect">
            <a:avLst/>
          </a:prstGeom>
          <a:noFill/>
        </p:spPr>
        <p:txBody>
          <a:bodyPr wrap="square">
            <a:spAutoFit/>
          </a:bodyPr>
          <a:lstStyle/>
          <a:p>
            <a:pPr>
              <a:lnSpc>
                <a:spcPct val="107000"/>
              </a:lnSpc>
              <a:spcAft>
                <a:spcPts val="800"/>
              </a:spcAft>
            </a:pPr>
            <a:r>
              <a:rPr lang="en-IN" sz="4800" b="1" dirty="0">
                <a:effectLst/>
                <a:latin typeface="Calibri" panose="020F0502020204030204" pitchFamily="34" charset="0"/>
                <a:ea typeface="Calibri" panose="020F0502020204030204" pitchFamily="34" charset="0"/>
                <a:cs typeface="Times New Roman" panose="02020603050405020304" pitchFamily="18" charset="0"/>
              </a:rPr>
              <a:t>VOIP CALLS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FD4CD876-A98A-2026-77E6-E520C6602957}"/>
              </a:ext>
            </a:extLst>
          </p:cNvPr>
          <p:cNvPicPr>
            <a:picLocks noChangeAspect="1"/>
          </p:cNvPicPr>
          <p:nvPr/>
        </p:nvPicPr>
        <p:blipFill>
          <a:blip r:embed="rId2"/>
          <a:stretch>
            <a:fillRect/>
          </a:stretch>
        </p:blipFill>
        <p:spPr>
          <a:xfrm>
            <a:off x="-34872" y="2171700"/>
            <a:ext cx="18322871" cy="5665966"/>
          </a:xfrm>
          <a:prstGeom prst="rect">
            <a:avLst/>
          </a:prstGeom>
        </p:spPr>
      </p:pic>
    </p:spTree>
    <p:extLst>
      <p:ext uri="{BB962C8B-B14F-4D97-AF65-F5344CB8AC3E}">
        <p14:creationId xmlns:p14="http://schemas.microsoft.com/office/powerpoint/2010/main" val="3457891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AAFF8-EF3B-7D16-A42E-47604878671F}"/>
              </a:ext>
            </a:extLst>
          </p:cNvPr>
          <p:cNvPicPr>
            <a:picLocks noChangeAspect="1"/>
          </p:cNvPicPr>
          <p:nvPr/>
        </p:nvPicPr>
        <p:blipFill>
          <a:blip r:embed="rId2"/>
          <a:stretch>
            <a:fillRect/>
          </a:stretch>
        </p:blipFill>
        <p:spPr>
          <a:xfrm>
            <a:off x="1" y="0"/>
            <a:ext cx="8915399" cy="10287000"/>
          </a:xfrm>
          <a:prstGeom prst="rect">
            <a:avLst/>
          </a:prstGeom>
        </p:spPr>
      </p:pic>
      <p:pic>
        <p:nvPicPr>
          <p:cNvPr id="5" name="Picture 4">
            <a:extLst>
              <a:ext uri="{FF2B5EF4-FFF2-40B4-BE49-F238E27FC236}">
                <a16:creationId xmlns:a16="http://schemas.microsoft.com/office/drawing/2014/main" id="{25F3BE16-7E64-FAA2-5F3C-632DF711095A}"/>
              </a:ext>
            </a:extLst>
          </p:cNvPr>
          <p:cNvPicPr>
            <a:picLocks noChangeAspect="1"/>
          </p:cNvPicPr>
          <p:nvPr/>
        </p:nvPicPr>
        <p:blipFill>
          <a:blip r:embed="rId3"/>
          <a:stretch>
            <a:fillRect/>
          </a:stretch>
        </p:blipFill>
        <p:spPr>
          <a:xfrm>
            <a:off x="8915400" y="0"/>
            <a:ext cx="9372600" cy="10286999"/>
          </a:xfrm>
          <a:prstGeom prst="rect">
            <a:avLst/>
          </a:prstGeom>
        </p:spPr>
      </p:pic>
    </p:spTree>
    <p:extLst>
      <p:ext uri="{BB962C8B-B14F-4D97-AF65-F5344CB8AC3E}">
        <p14:creationId xmlns:p14="http://schemas.microsoft.com/office/powerpoint/2010/main" val="2195568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434607-4E5C-FDB4-B43F-2367A60396AD}"/>
              </a:ext>
            </a:extLst>
          </p:cNvPr>
          <p:cNvSpPr txBox="1"/>
          <p:nvPr/>
        </p:nvSpPr>
        <p:spPr>
          <a:xfrm>
            <a:off x="304800" y="571500"/>
            <a:ext cx="18288000" cy="8287974"/>
          </a:xfrm>
          <a:prstGeom prst="rect">
            <a:avLst/>
          </a:prstGeom>
          <a:noFill/>
        </p:spPr>
        <p:txBody>
          <a:bodyPr wrap="square">
            <a:spAutoFit/>
          </a:bodyPr>
          <a:lstStyle/>
          <a:p>
            <a:pPr>
              <a:lnSpc>
                <a:spcPct val="107000"/>
              </a:lnSpc>
              <a:spcAft>
                <a:spcPts val="80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2800" b="1" dirty="0">
                <a:effectLst/>
                <a:latin typeface="Calibri" panose="020F0502020204030204" pitchFamily="34" charset="0"/>
                <a:ea typeface="Calibri" panose="020F0502020204030204" pitchFamily="34" charset="0"/>
                <a:cs typeface="Times New Roman" panose="02020603050405020304" pitchFamily="18" charset="0"/>
              </a:rPr>
              <a:t>TROUBLESHOOTING VOIP</a:t>
            </a:r>
          </a:p>
          <a:p>
            <a:pPr>
              <a:lnSpc>
                <a:spcPct val="107000"/>
              </a:lnSpc>
              <a:spcAft>
                <a:spcPts val="800"/>
              </a:spcAft>
            </a:pPr>
            <a:r>
              <a:rPr lang="en-IN" sz="2800" b="1" dirty="0">
                <a:effectLst/>
                <a:latin typeface="Calibri" panose="020F0502020204030204" pitchFamily="34" charset="0"/>
                <a:ea typeface="Calibri" panose="020F0502020204030204" pitchFamily="34" charset="0"/>
                <a:cs typeface="Times New Roman" panose="02020603050405020304" pitchFamily="18" charset="0"/>
              </a:rPr>
              <a:t>When examining a voice-over-IP call, Wireshark does a great job of dissecting a number of the common protocols. Now, when you're looking at the call, there's a number of different states it recognizes. You might see it in the</a:t>
            </a:r>
          </a:p>
          <a:p>
            <a:pPr>
              <a:lnSpc>
                <a:spcPct val="107000"/>
              </a:lnSpc>
              <a:spcAft>
                <a:spcPts val="800"/>
              </a:spcAft>
            </a:pP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800" b="1" dirty="0">
                <a:effectLst/>
                <a:latin typeface="Calibri" panose="020F0502020204030204" pitchFamily="34" charset="0"/>
                <a:ea typeface="Calibri" panose="020F0502020204030204" pitchFamily="34" charset="0"/>
                <a:cs typeface="Times New Roman" panose="02020603050405020304" pitchFamily="18" charset="0"/>
              </a:rPr>
              <a:t>• CALL SETUP state, or</a:t>
            </a:r>
          </a:p>
          <a:p>
            <a:pPr>
              <a:lnSpc>
                <a:spcPct val="107000"/>
              </a:lnSpc>
              <a:spcAft>
                <a:spcPts val="800"/>
              </a:spcAft>
            </a:pPr>
            <a:r>
              <a:rPr lang="en-IN" sz="2800" b="1" dirty="0">
                <a:effectLst/>
                <a:latin typeface="Calibri" panose="020F0502020204030204" pitchFamily="34" charset="0"/>
                <a:ea typeface="Calibri" panose="020F0502020204030204" pitchFamily="34" charset="0"/>
                <a:cs typeface="Times New Roman" panose="02020603050405020304" pitchFamily="18" charset="0"/>
              </a:rPr>
              <a:t>• RINGING, or</a:t>
            </a:r>
          </a:p>
          <a:p>
            <a:pPr>
              <a:lnSpc>
                <a:spcPct val="107000"/>
              </a:lnSpc>
              <a:spcAft>
                <a:spcPts val="800"/>
              </a:spcAft>
            </a:pPr>
            <a:r>
              <a:rPr lang="en-IN" sz="2800" b="1" dirty="0">
                <a:effectLst/>
                <a:latin typeface="Calibri" panose="020F0502020204030204" pitchFamily="34" charset="0"/>
                <a:ea typeface="Calibri" panose="020F0502020204030204" pitchFamily="34" charset="0"/>
                <a:cs typeface="Times New Roman" panose="02020603050405020304" pitchFamily="18" charset="0"/>
              </a:rPr>
              <a:t>• IN CALL, when both parties are connected.</a:t>
            </a:r>
          </a:p>
          <a:p>
            <a:pPr>
              <a:lnSpc>
                <a:spcPct val="107000"/>
              </a:lnSpc>
              <a:spcAft>
                <a:spcPts val="800"/>
              </a:spcAft>
            </a:pPr>
            <a:r>
              <a:rPr lang="en-IN" sz="2800" b="1" dirty="0">
                <a:effectLst/>
                <a:latin typeface="Calibri" panose="020F0502020204030204" pitchFamily="34" charset="0"/>
                <a:ea typeface="Calibri" panose="020F0502020204030204" pitchFamily="34" charset="0"/>
                <a:cs typeface="Times New Roman" panose="02020603050405020304" pitchFamily="18" charset="0"/>
              </a:rPr>
              <a:t>• It could be CANCELLED, or COMPLETED and that means both parties have disconnected.</a:t>
            </a:r>
          </a:p>
          <a:p>
            <a:pPr>
              <a:lnSpc>
                <a:spcPct val="107000"/>
              </a:lnSpc>
              <a:spcAft>
                <a:spcPts val="800"/>
              </a:spcAft>
            </a:pPr>
            <a:r>
              <a:rPr lang="en-IN" sz="2800" b="1" dirty="0">
                <a:effectLst/>
                <a:latin typeface="Calibri" panose="020F0502020204030204" pitchFamily="34" charset="0"/>
                <a:ea typeface="Calibri" panose="020F0502020204030204" pitchFamily="34" charset="0"/>
                <a:cs typeface="Times New Roman" panose="02020603050405020304" pitchFamily="18" charset="0"/>
              </a:rPr>
              <a:t>• It could be REJECTED, or in some cases, it might come up as UNKNOWN.</a:t>
            </a:r>
          </a:p>
          <a:p>
            <a:pPr>
              <a:lnSpc>
                <a:spcPct val="107000"/>
              </a:lnSpc>
              <a:spcAft>
                <a:spcPts val="800"/>
              </a:spcAft>
            </a:pP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800" b="1" dirty="0">
                <a:effectLst/>
                <a:latin typeface="Calibri" panose="020F0502020204030204" pitchFamily="34" charset="0"/>
                <a:ea typeface="Calibri" panose="020F0502020204030204" pitchFamily="34" charset="0"/>
                <a:cs typeface="Times New Roman" panose="02020603050405020304" pitchFamily="18" charset="0"/>
              </a:rPr>
              <a:t>That's because Wireshark really didn't understand how to interpret the state. When we take a look at an example of a couple of calls where you can see the different states as we go deep in </a:t>
            </a:r>
            <a:r>
              <a:rPr lang="en-IN" sz="2800" b="1" dirty="0" err="1">
                <a:effectLst/>
                <a:latin typeface="Calibri" panose="020F0502020204030204" pitchFamily="34" charset="0"/>
                <a:ea typeface="Calibri" panose="020F0502020204030204" pitchFamily="34" charset="0"/>
                <a:cs typeface="Times New Roman" panose="02020603050405020304" pitchFamily="18" charset="0"/>
              </a:rPr>
              <a:t>analyzing</a:t>
            </a:r>
            <a:r>
              <a:rPr lang="en-IN" sz="2800" b="1" dirty="0">
                <a:effectLst/>
                <a:latin typeface="Calibri" panose="020F0502020204030204" pitchFamily="34" charset="0"/>
                <a:ea typeface="Calibri" panose="020F0502020204030204" pitchFamily="34" charset="0"/>
                <a:cs typeface="Times New Roman" panose="02020603050405020304" pitchFamily="18" charset="0"/>
              </a:rPr>
              <a:t> the call.</a:t>
            </a:r>
          </a:p>
          <a:p>
            <a:pPr>
              <a:lnSpc>
                <a:spcPct val="107000"/>
              </a:lnSpc>
              <a:spcAft>
                <a:spcPts val="800"/>
              </a:spcAft>
            </a:pP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24768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5EA0AA-D37A-2953-AF20-8B5FA429E890}"/>
              </a:ext>
            </a:extLst>
          </p:cNvPr>
          <p:cNvPicPr>
            <a:picLocks noChangeAspect="1"/>
          </p:cNvPicPr>
          <p:nvPr/>
        </p:nvPicPr>
        <p:blipFill>
          <a:blip r:embed="rId2"/>
          <a:stretch>
            <a:fillRect/>
          </a:stretch>
        </p:blipFill>
        <p:spPr>
          <a:xfrm>
            <a:off x="0" y="-7103"/>
            <a:ext cx="18288000" cy="10294103"/>
          </a:xfrm>
          <a:prstGeom prst="rect">
            <a:avLst/>
          </a:prstGeom>
        </p:spPr>
      </p:pic>
    </p:spTree>
    <p:extLst>
      <p:ext uri="{BB962C8B-B14F-4D97-AF65-F5344CB8AC3E}">
        <p14:creationId xmlns:p14="http://schemas.microsoft.com/office/powerpoint/2010/main" val="3259126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35C629-AEF1-3A83-C527-2B3F9D87C4A5}"/>
              </a:ext>
            </a:extLst>
          </p:cNvPr>
          <p:cNvSpPr txBox="1"/>
          <p:nvPr/>
        </p:nvSpPr>
        <p:spPr>
          <a:xfrm>
            <a:off x="685800" y="1257300"/>
            <a:ext cx="16916400" cy="6298647"/>
          </a:xfrm>
          <a:prstGeom prst="rect">
            <a:avLst/>
          </a:prstGeom>
          <a:noFill/>
        </p:spPr>
        <p:txBody>
          <a:bodyPr wrap="square">
            <a:spAutoFit/>
          </a:bodyPr>
          <a:lstStyle/>
          <a:p>
            <a:pPr>
              <a:lnSpc>
                <a:spcPct val="107000"/>
              </a:lnSpc>
              <a:spcAft>
                <a:spcPts val="800"/>
              </a:spcAft>
            </a:pPr>
            <a:r>
              <a:rPr lang="en-IN" sz="4000" b="1"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4000" b="1" dirty="0">
                <a:effectLst/>
                <a:latin typeface="Calibri" panose="020F0502020204030204" pitchFamily="34" charset="0"/>
                <a:ea typeface="Calibri" panose="020F0502020204030204" pitchFamily="34" charset="0"/>
                <a:cs typeface="Times New Roman" panose="02020603050405020304" pitchFamily="18" charset="0"/>
              </a:rPr>
              <a:t>Details like, the Start Time and Stop Time, Min and Max Jitter, etc. You can see what the Initial Speaker's IP address is and where it's from, along with where it's going to. And you can see the Protocol. Those would be the ones that are supported and how long it lasted, along with how many Packets and there you would see the State. In this case, we see IN CALL, RINGING and CALL SETUP, along with Comments.</a:t>
            </a:r>
          </a:p>
          <a:p>
            <a:pPr>
              <a:lnSpc>
                <a:spcPct val="107000"/>
              </a:lnSpc>
              <a:spcAft>
                <a:spcPts val="800"/>
              </a:spcAft>
            </a:pPr>
            <a:endParaRPr lang="en-IN" sz="40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4000" b="1" dirty="0">
                <a:effectLst/>
                <a:latin typeface="Calibri" panose="020F0502020204030204" pitchFamily="34" charset="0"/>
                <a:ea typeface="Calibri" panose="020F0502020204030204" pitchFamily="34" charset="0"/>
                <a:cs typeface="Times New Roman" panose="02020603050405020304" pitchFamily="18" charset="0"/>
              </a:rPr>
              <a:t>Now, we'll see one more Sample Capture,</a:t>
            </a:r>
          </a:p>
        </p:txBody>
      </p:sp>
    </p:spTree>
    <p:extLst>
      <p:ext uri="{BB962C8B-B14F-4D97-AF65-F5344CB8AC3E}">
        <p14:creationId xmlns:p14="http://schemas.microsoft.com/office/powerpoint/2010/main" val="669906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D393D6-D09D-F6D2-0307-47E8398D138F}"/>
              </a:ext>
            </a:extLst>
          </p:cNvPr>
          <p:cNvSpPr txBox="1"/>
          <p:nvPr/>
        </p:nvSpPr>
        <p:spPr>
          <a:xfrm>
            <a:off x="0" y="8724900"/>
            <a:ext cx="18288000" cy="865173"/>
          </a:xfrm>
          <a:prstGeom prst="rect">
            <a:avLst/>
          </a:prstGeom>
          <a:noFill/>
        </p:spPr>
        <p:txBody>
          <a:bodyPr wrap="square">
            <a:spAutoFit/>
          </a:bodyPr>
          <a:lstStyle/>
          <a:p>
            <a:pPr>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In this we see the State, REJECTED. Now, when a REJECTED call arises, you might need to do some troubleshooting. Wireshark has the capability of dissecting many different protocols, along with recognizing different States in a VoIP call.</a:t>
            </a:r>
          </a:p>
        </p:txBody>
      </p:sp>
      <p:pic>
        <p:nvPicPr>
          <p:cNvPr id="7" name="Picture 6">
            <a:extLst>
              <a:ext uri="{FF2B5EF4-FFF2-40B4-BE49-F238E27FC236}">
                <a16:creationId xmlns:a16="http://schemas.microsoft.com/office/drawing/2014/main" id="{15AFEDDA-69FE-1DF2-DFBE-896B2FE8B33F}"/>
              </a:ext>
            </a:extLst>
          </p:cNvPr>
          <p:cNvPicPr>
            <a:picLocks noChangeAspect="1"/>
          </p:cNvPicPr>
          <p:nvPr/>
        </p:nvPicPr>
        <p:blipFill>
          <a:blip r:embed="rId2"/>
          <a:stretch>
            <a:fillRect/>
          </a:stretch>
        </p:blipFill>
        <p:spPr>
          <a:xfrm>
            <a:off x="9062" y="0"/>
            <a:ext cx="18288000" cy="8724900"/>
          </a:xfrm>
          <a:prstGeom prst="rect">
            <a:avLst/>
          </a:prstGeom>
        </p:spPr>
      </p:pic>
    </p:spTree>
    <p:extLst>
      <p:ext uri="{BB962C8B-B14F-4D97-AF65-F5344CB8AC3E}">
        <p14:creationId xmlns:p14="http://schemas.microsoft.com/office/powerpoint/2010/main" val="644289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16BBA8-C9B9-8087-9061-6DB8E5C16715}"/>
              </a:ext>
            </a:extLst>
          </p:cNvPr>
          <p:cNvSpPr txBox="1"/>
          <p:nvPr/>
        </p:nvSpPr>
        <p:spPr>
          <a:xfrm>
            <a:off x="0" y="190500"/>
            <a:ext cx="18211800" cy="2545505"/>
          </a:xfrm>
          <a:prstGeom prst="rect">
            <a:avLst/>
          </a:prstGeom>
          <a:noFill/>
        </p:spPr>
        <p:txBody>
          <a:bodyPr wrap="square">
            <a:spAutoFit/>
          </a:bodyPr>
          <a:lstStyle/>
          <a:p>
            <a:pPr>
              <a:lnSpc>
                <a:spcPct val="107000"/>
              </a:lnSpc>
              <a:spcAft>
                <a:spcPts val="800"/>
              </a:spcAft>
            </a:pPr>
            <a:r>
              <a:rPr lang="en-IN" sz="3200" b="1" dirty="0">
                <a:effectLst/>
                <a:latin typeface="Calibri" panose="020F0502020204030204" pitchFamily="34" charset="0"/>
                <a:ea typeface="Calibri" panose="020F0502020204030204" pitchFamily="34" charset="0"/>
                <a:cs typeface="Times New Roman" panose="02020603050405020304" pitchFamily="18" charset="0"/>
              </a:rPr>
              <a:t>ANALYZING RTP STREAM &amp; JITTER</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When evaluating an RTP stream in Wireshark, there are several ways to view the data. In this segment, we'll isolate and </a:t>
            </a:r>
            <a:r>
              <a:rPr lang="en-IN" sz="2800" dirty="0" err="1">
                <a:effectLst/>
                <a:latin typeface="Calibri" panose="020F0502020204030204" pitchFamily="34" charset="0"/>
                <a:ea typeface="Calibri" panose="020F0502020204030204" pitchFamily="34" charset="0"/>
                <a:cs typeface="Times New Roman" panose="02020603050405020304" pitchFamily="18" charset="0"/>
              </a:rPr>
              <a:t>analyze</a:t>
            </a:r>
            <a:r>
              <a:rPr lang="en-IN" sz="2800" dirty="0">
                <a:effectLst/>
                <a:latin typeface="Calibri" panose="020F0502020204030204" pitchFamily="34" charset="0"/>
                <a:ea typeface="Calibri" panose="020F0502020204030204" pitchFamily="34" charset="0"/>
                <a:cs typeface="Times New Roman" panose="02020603050405020304" pitchFamily="18" charset="0"/>
              </a:rPr>
              <a:t> the RTP streams. For this segment, we'll use the first sample </a:t>
            </a:r>
            <a:r>
              <a:rPr lang="en-IN" sz="2800" dirty="0" err="1">
                <a:effectLst/>
                <a:latin typeface="Calibri" panose="020F0502020204030204" pitchFamily="34" charset="0"/>
                <a:ea typeface="Calibri" panose="020F0502020204030204" pitchFamily="34" charset="0"/>
                <a:cs typeface="Times New Roman" panose="02020603050405020304" pitchFamily="18" charset="0"/>
              </a:rPr>
              <a:t>pcapng</a:t>
            </a:r>
            <a:r>
              <a:rPr lang="en-IN" sz="2800" dirty="0">
                <a:effectLst/>
                <a:latin typeface="Calibri" panose="020F0502020204030204" pitchFamily="34" charset="0"/>
                <a:ea typeface="Calibri" panose="020F0502020204030204" pitchFamily="34" charset="0"/>
                <a:cs typeface="Times New Roman" panose="02020603050405020304" pitchFamily="18" charset="0"/>
              </a:rPr>
              <a:t> file. So we'll go into Telephony and then RTP. And here we see RTP streams, but the other two are dimmed out. Well, let's just select that, RTP streams, and here we see three streams. Now we know that there are more than three streams.</a:t>
            </a:r>
          </a:p>
        </p:txBody>
      </p:sp>
      <p:pic>
        <p:nvPicPr>
          <p:cNvPr id="3" name="Picture 2">
            <a:extLst>
              <a:ext uri="{FF2B5EF4-FFF2-40B4-BE49-F238E27FC236}">
                <a16:creationId xmlns:a16="http://schemas.microsoft.com/office/drawing/2014/main" id="{5F937C4C-9D68-32C5-9781-9FAC1779D8B9}"/>
              </a:ext>
            </a:extLst>
          </p:cNvPr>
          <p:cNvPicPr>
            <a:picLocks noChangeAspect="1"/>
          </p:cNvPicPr>
          <p:nvPr/>
        </p:nvPicPr>
        <p:blipFill>
          <a:blip r:embed="rId2"/>
          <a:stretch>
            <a:fillRect/>
          </a:stretch>
        </p:blipFill>
        <p:spPr>
          <a:xfrm>
            <a:off x="0" y="2736005"/>
            <a:ext cx="18288000" cy="7550995"/>
          </a:xfrm>
          <a:prstGeom prst="rect">
            <a:avLst/>
          </a:prstGeom>
        </p:spPr>
      </p:pic>
    </p:spTree>
    <p:extLst>
      <p:ext uri="{BB962C8B-B14F-4D97-AF65-F5344CB8AC3E}">
        <p14:creationId xmlns:p14="http://schemas.microsoft.com/office/powerpoint/2010/main" val="4062926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4064"/>
        </a:solidFill>
        <a:effectLst/>
      </p:bgPr>
    </p:bg>
    <p:spTree>
      <p:nvGrpSpPr>
        <p:cNvPr id="1" name=""/>
        <p:cNvGrpSpPr/>
        <p:nvPr/>
      </p:nvGrpSpPr>
      <p:grpSpPr>
        <a:xfrm>
          <a:off x="0" y="0"/>
          <a:ext cx="0" cy="0"/>
          <a:chOff x="0" y="0"/>
          <a:chExt cx="0" cy="0"/>
        </a:xfrm>
      </p:grpSpPr>
      <p:sp>
        <p:nvSpPr>
          <p:cNvPr id="2" name="Freeform 2"/>
          <p:cNvSpPr/>
          <p:nvPr/>
        </p:nvSpPr>
        <p:spPr>
          <a:xfrm>
            <a:off x="12845049" y="3357317"/>
            <a:ext cx="4927677" cy="1532060"/>
          </a:xfrm>
          <a:custGeom>
            <a:avLst/>
            <a:gdLst/>
            <a:ahLst/>
            <a:cxnLst/>
            <a:rect l="l" t="t" r="r" b="b"/>
            <a:pathLst>
              <a:path w="4927677" h="1532060">
                <a:moveTo>
                  <a:pt x="0" y="0"/>
                </a:moveTo>
                <a:lnTo>
                  <a:pt x="4927677" y="0"/>
                </a:lnTo>
                <a:lnTo>
                  <a:pt x="4927677" y="1532059"/>
                </a:lnTo>
                <a:lnTo>
                  <a:pt x="0" y="15320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15274" y="6893588"/>
            <a:ext cx="4927677" cy="1532060"/>
          </a:xfrm>
          <a:custGeom>
            <a:avLst/>
            <a:gdLst/>
            <a:ahLst/>
            <a:cxnLst/>
            <a:rect l="l" t="t" r="r" b="b"/>
            <a:pathLst>
              <a:path w="4927677" h="1532060">
                <a:moveTo>
                  <a:pt x="0" y="0"/>
                </a:moveTo>
                <a:lnTo>
                  <a:pt x="4927677" y="0"/>
                </a:lnTo>
                <a:lnTo>
                  <a:pt x="4927677" y="1532059"/>
                </a:lnTo>
                <a:lnTo>
                  <a:pt x="0" y="15320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28700" y="3357317"/>
            <a:ext cx="7373777" cy="5068331"/>
            <a:chOff x="0" y="0"/>
            <a:chExt cx="1942065" cy="1334869"/>
          </a:xfrm>
        </p:grpSpPr>
        <p:sp>
          <p:nvSpPr>
            <p:cNvPr id="5" name="Freeform 5"/>
            <p:cNvSpPr/>
            <p:nvPr/>
          </p:nvSpPr>
          <p:spPr>
            <a:xfrm>
              <a:off x="0" y="0"/>
              <a:ext cx="1942065" cy="1334869"/>
            </a:xfrm>
            <a:custGeom>
              <a:avLst/>
              <a:gdLst/>
              <a:ahLst/>
              <a:cxnLst/>
              <a:rect l="l" t="t" r="r" b="b"/>
              <a:pathLst>
                <a:path w="1942065" h="1334869">
                  <a:moveTo>
                    <a:pt x="0" y="0"/>
                  </a:moveTo>
                  <a:lnTo>
                    <a:pt x="1942065" y="0"/>
                  </a:lnTo>
                  <a:lnTo>
                    <a:pt x="1942065" y="1334869"/>
                  </a:lnTo>
                  <a:lnTo>
                    <a:pt x="0" y="1334869"/>
                  </a:lnTo>
                  <a:close/>
                </a:path>
              </a:pathLst>
            </a:custGeom>
            <a:solidFill>
              <a:srgbClr val="FFFFFF"/>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2979113" y="687305"/>
            <a:ext cx="12329775" cy="1730229"/>
            <a:chOff x="0" y="0"/>
            <a:chExt cx="3247348" cy="455698"/>
          </a:xfrm>
        </p:grpSpPr>
        <p:sp>
          <p:nvSpPr>
            <p:cNvPr id="8" name="Freeform 8"/>
            <p:cNvSpPr/>
            <p:nvPr/>
          </p:nvSpPr>
          <p:spPr>
            <a:xfrm>
              <a:off x="0" y="0"/>
              <a:ext cx="3247348" cy="455698"/>
            </a:xfrm>
            <a:custGeom>
              <a:avLst/>
              <a:gdLst/>
              <a:ahLst/>
              <a:cxnLst/>
              <a:rect l="l" t="t" r="r" b="b"/>
              <a:pathLst>
                <a:path w="3247348" h="455698">
                  <a:moveTo>
                    <a:pt x="0" y="0"/>
                  </a:moveTo>
                  <a:lnTo>
                    <a:pt x="3247348" y="0"/>
                  </a:lnTo>
                  <a:lnTo>
                    <a:pt x="3247348" y="455698"/>
                  </a:lnTo>
                  <a:lnTo>
                    <a:pt x="0" y="455698"/>
                  </a:lnTo>
                  <a:close/>
                </a:path>
              </a:pathLst>
            </a:custGeom>
            <a:solidFill>
              <a:srgbClr val="8ACBE3"/>
            </a:solidFill>
            <a:ln w="38100">
              <a:solidFill>
                <a:srgbClr val="F1F2F2"/>
              </a:solidFill>
            </a:ln>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9885523" y="3357317"/>
            <a:ext cx="7373777" cy="5068331"/>
            <a:chOff x="0" y="0"/>
            <a:chExt cx="1942065" cy="1334869"/>
          </a:xfrm>
        </p:grpSpPr>
        <p:sp>
          <p:nvSpPr>
            <p:cNvPr id="11" name="Freeform 11"/>
            <p:cNvSpPr/>
            <p:nvPr/>
          </p:nvSpPr>
          <p:spPr>
            <a:xfrm>
              <a:off x="0" y="0"/>
              <a:ext cx="1942065" cy="1334869"/>
            </a:xfrm>
            <a:custGeom>
              <a:avLst/>
              <a:gdLst/>
              <a:ahLst/>
              <a:cxnLst/>
              <a:rect l="l" t="t" r="r" b="b"/>
              <a:pathLst>
                <a:path w="1942065" h="1334869">
                  <a:moveTo>
                    <a:pt x="0" y="0"/>
                  </a:moveTo>
                  <a:lnTo>
                    <a:pt x="1942065" y="0"/>
                  </a:lnTo>
                  <a:lnTo>
                    <a:pt x="1942065" y="1334869"/>
                  </a:lnTo>
                  <a:lnTo>
                    <a:pt x="0" y="1334869"/>
                  </a:lnTo>
                  <a:close/>
                </a:path>
              </a:pathLst>
            </a:custGeom>
            <a:solidFill>
              <a:srgbClr val="FFFFFF"/>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4285782" y="2417534"/>
            <a:ext cx="859614" cy="1291769"/>
          </a:xfrm>
          <a:custGeom>
            <a:avLst/>
            <a:gdLst/>
            <a:ahLst/>
            <a:cxnLst/>
            <a:rect l="l" t="t" r="r" b="b"/>
            <a:pathLst>
              <a:path w="859614" h="1291769">
                <a:moveTo>
                  <a:pt x="0" y="0"/>
                </a:moveTo>
                <a:lnTo>
                  <a:pt x="859613" y="0"/>
                </a:lnTo>
                <a:lnTo>
                  <a:pt x="859613" y="1291769"/>
                </a:lnTo>
                <a:lnTo>
                  <a:pt x="0" y="12917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2517916" y="904875"/>
            <a:ext cx="13252168" cy="1101987"/>
          </a:xfrm>
          <a:prstGeom prst="rect">
            <a:avLst/>
          </a:prstGeom>
        </p:spPr>
        <p:txBody>
          <a:bodyPr lIns="0" tIns="0" rIns="0" bIns="0" rtlCol="0" anchor="t">
            <a:spAutoFit/>
          </a:bodyPr>
          <a:lstStyle/>
          <a:p>
            <a:pPr algn="ctr">
              <a:lnSpc>
                <a:spcPts val="8963"/>
              </a:lnSpc>
            </a:pPr>
            <a:r>
              <a:rPr lang="en-US" sz="6402" spc="147">
                <a:solidFill>
                  <a:srgbClr val="000000"/>
                </a:solidFill>
                <a:latin typeface="Now Bold"/>
              </a:rPr>
              <a:t>AIM</a:t>
            </a:r>
          </a:p>
        </p:txBody>
      </p:sp>
      <p:sp>
        <p:nvSpPr>
          <p:cNvPr id="15" name="TextBox 15"/>
          <p:cNvSpPr txBox="1"/>
          <p:nvPr/>
        </p:nvSpPr>
        <p:spPr>
          <a:xfrm>
            <a:off x="1159868" y="4579285"/>
            <a:ext cx="7111440" cy="1671920"/>
          </a:xfrm>
          <a:prstGeom prst="rect">
            <a:avLst/>
          </a:prstGeom>
        </p:spPr>
        <p:txBody>
          <a:bodyPr lIns="0" tIns="0" rIns="0" bIns="0" rtlCol="0" anchor="t">
            <a:spAutoFit/>
          </a:bodyPr>
          <a:lstStyle/>
          <a:p>
            <a:pPr algn="ctr">
              <a:lnSpc>
                <a:spcPts val="4433"/>
              </a:lnSpc>
            </a:pPr>
            <a:r>
              <a:rPr lang="en-US" sz="3166" spc="190">
                <a:solidFill>
                  <a:srgbClr val="000000"/>
                </a:solidFill>
                <a:latin typeface="Montserrat Bold"/>
              </a:rPr>
              <a:t>Enhancing VoIP Performance: Network Protection and Troubleshooting</a:t>
            </a:r>
          </a:p>
        </p:txBody>
      </p:sp>
      <p:sp>
        <p:nvSpPr>
          <p:cNvPr id="16" name="TextBox 16"/>
          <p:cNvSpPr txBox="1"/>
          <p:nvPr/>
        </p:nvSpPr>
        <p:spPr>
          <a:xfrm>
            <a:off x="9885523" y="4407651"/>
            <a:ext cx="7169809" cy="2667718"/>
          </a:xfrm>
          <a:prstGeom prst="rect">
            <a:avLst/>
          </a:prstGeom>
        </p:spPr>
        <p:txBody>
          <a:bodyPr lIns="0" tIns="0" rIns="0" bIns="0" rtlCol="0" anchor="t">
            <a:spAutoFit/>
          </a:bodyPr>
          <a:lstStyle/>
          <a:p>
            <a:pPr algn="ctr">
              <a:lnSpc>
                <a:spcPts val="5255"/>
              </a:lnSpc>
            </a:pPr>
            <a:r>
              <a:rPr lang="en-US" sz="3753" spc="225" dirty="0">
                <a:solidFill>
                  <a:srgbClr val="000000"/>
                </a:solidFill>
                <a:latin typeface="Montserrat Bold"/>
              </a:rPr>
              <a:t>Detection of Unusual traffic and identification of  malware or trojan activity(IDS)</a:t>
            </a:r>
          </a:p>
        </p:txBody>
      </p:sp>
      <p:sp>
        <p:nvSpPr>
          <p:cNvPr id="17" name="Freeform 17"/>
          <p:cNvSpPr/>
          <p:nvPr/>
        </p:nvSpPr>
        <p:spPr>
          <a:xfrm>
            <a:off x="13142605" y="2417534"/>
            <a:ext cx="859614" cy="1291769"/>
          </a:xfrm>
          <a:custGeom>
            <a:avLst/>
            <a:gdLst/>
            <a:ahLst/>
            <a:cxnLst/>
            <a:rect l="l" t="t" r="r" b="b"/>
            <a:pathLst>
              <a:path w="859614" h="1291769">
                <a:moveTo>
                  <a:pt x="0" y="0"/>
                </a:moveTo>
                <a:lnTo>
                  <a:pt x="859613" y="0"/>
                </a:lnTo>
                <a:lnTo>
                  <a:pt x="859613" y="1291769"/>
                </a:lnTo>
                <a:lnTo>
                  <a:pt x="0" y="12917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31FA16-B3F3-E1C2-8954-232DE39A1899}"/>
              </a:ext>
            </a:extLst>
          </p:cNvPr>
          <p:cNvPicPr>
            <a:picLocks noChangeAspect="1"/>
          </p:cNvPicPr>
          <p:nvPr/>
        </p:nvPicPr>
        <p:blipFill>
          <a:blip r:embed="rId2"/>
          <a:stretch>
            <a:fillRect/>
          </a:stretch>
        </p:blipFill>
        <p:spPr>
          <a:xfrm>
            <a:off x="0" y="-1"/>
            <a:ext cx="18288000" cy="10287001"/>
          </a:xfrm>
          <a:prstGeom prst="rect">
            <a:avLst/>
          </a:prstGeom>
        </p:spPr>
      </p:pic>
    </p:spTree>
    <p:extLst>
      <p:ext uri="{BB962C8B-B14F-4D97-AF65-F5344CB8AC3E}">
        <p14:creationId xmlns:p14="http://schemas.microsoft.com/office/powerpoint/2010/main" val="1811555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170A54-7CC2-E2AE-A393-F4A5B2C2D49D}"/>
              </a:ext>
            </a:extLst>
          </p:cNvPr>
          <p:cNvPicPr>
            <a:picLocks noChangeAspect="1"/>
          </p:cNvPicPr>
          <p:nvPr/>
        </p:nvPicPr>
        <p:blipFill>
          <a:blip r:embed="rId2"/>
          <a:stretch>
            <a:fillRect/>
          </a:stretch>
        </p:blipFill>
        <p:spPr>
          <a:xfrm>
            <a:off x="0" y="4520"/>
            <a:ext cx="18288000" cy="10396780"/>
          </a:xfrm>
          <a:prstGeom prst="rect">
            <a:avLst/>
          </a:prstGeom>
        </p:spPr>
      </p:pic>
    </p:spTree>
    <p:extLst>
      <p:ext uri="{BB962C8B-B14F-4D97-AF65-F5344CB8AC3E}">
        <p14:creationId xmlns:p14="http://schemas.microsoft.com/office/powerpoint/2010/main" val="2157711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229C0E-28F1-4F63-218B-55F7373E3E99}"/>
              </a:ext>
            </a:extLst>
          </p:cNvPr>
          <p:cNvPicPr>
            <a:picLocks noChangeAspect="1"/>
          </p:cNvPicPr>
          <p:nvPr/>
        </p:nvPicPr>
        <p:blipFill>
          <a:blip r:embed="rId2"/>
          <a:stretch>
            <a:fillRect/>
          </a:stretch>
        </p:blipFill>
        <p:spPr>
          <a:xfrm>
            <a:off x="914400" y="1714500"/>
            <a:ext cx="15316200" cy="5334000"/>
          </a:xfrm>
          <a:prstGeom prst="rect">
            <a:avLst/>
          </a:prstGeom>
        </p:spPr>
      </p:pic>
    </p:spTree>
    <p:extLst>
      <p:ext uri="{BB962C8B-B14F-4D97-AF65-F5344CB8AC3E}">
        <p14:creationId xmlns:p14="http://schemas.microsoft.com/office/powerpoint/2010/main" val="2660960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6685A3-4A00-703D-69DB-6638ABC595A6}"/>
              </a:ext>
            </a:extLst>
          </p:cNvPr>
          <p:cNvSpPr txBox="1"/>
          <p:nvPr/>
        </p:nvSpPr>
        <p:spPr>
          <a:xfrm>
            <a:off x="228600" y="2857500"/>
            <a:ext cx="17373600" cy="3029997"/>
          </a:xfrm>
          <a:prstGeom prst="rect">
            <a:avLst/>
          </a:prstGeom>
          <a:noFill/>
        </p:spPr>
        <p:txBody>
          <a:bodyPr wrap="square">
            <a:spAutoFit/>
          </a:bodyPr>
          <a:lstStyle/>
          <a:p>
            <a:pPr>
              <a:lnSpc>
                <a:spcPct val="107000"/>
              </a:lnSpc>
              <a:spcAft>
                <a:spcPts val="800"/>
              </a:spcAft>
            </a:pPr>
            <a:r>
              <a:rPr lang="en-IN" sz="3600" b="1" dirty="0">
                <a:effectLst/>
                <a:latin typeface="Calibri" panose="020F0502020204030204" pitchFamily="34" charset="0"/>
                <a:ea typeface="Calibri" panose="020F0502020204030204" pitchFamily="34" charset="0"/>
                <a:cs typeface="Times New Roman" panose="02020603050405020304" pitchFamily="18" charset="0"/>
              </a:rPr>
              <a:t>So, we have to complete a couple of tasks. In this case, we're going to use the feature decode as, specifically, we're going to go into the user datagram protocol using Source Port 4800. We can see that there is one at Frame 516. So go to Specified Packet, 516 and then press Enter. Now once there, right click and say Decode As. We are going to type RTP and it will force it to decode as RTP. Select RTP and now it recognizes it as RTP.</a:t>
            </a:r>
          </a:p>
        </p:txBody>
      </p:sp>
    </p:spTree>
    <p:extLst>
      <p:ext uri="{BB962C8B-B14F-4D97-AF65-F5344CB8AC3E}">
        <p14:creationId xmlns:p14="http://schemas.microsoft.com/office/powerpoint/2010/main" val="3585807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788CB9-1D46-4E91-AE76-78C799F28ECA}"/>
              </a:ext>
            </a:extLst>
          </p:cNvPr>
          <p:cNvPicPr>
            <a:picLocks noChangeAspect="1"/>
          </p:cNvPicPr>
          <p:nvPr/>
        </p:nvPicPr>
        <p:blipFill>
          <a:blip r:embed="rId2"/>
          <a:stretch>
            <a:fillRect/>
          </a:stretch>
        </p:blipFill>
        <p:spPr>
          <a:xfrm>
            <a:off x="0" y="-1"/>
            <a:ext cx="18288000" cy="10322447"/>
          </a:xfrm>
          <a:prstGeom prst="rect">
            <a:avLst/>
          </a:prstGeom>
        </p:spPr>
      </p:pic>
    </p:spTree>
    <p:extLst>
      <p:ext uri="{BB962C8B-B14F-4D97-AF65-F5344CB8AC3E}">
        <p14:creationId xmlns:p14="http://schemas.microsoft.com/office/powerpoint/2010/main" val="4250007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A4B7A5-852E-82D8-1C42-032FA719C0D2}"/>
              </a:ext>
            </a:extLst>
          </p:cNvPr>
          <p:cNvPicPr>
            <a:picLocks noChangeAspect="1"/>
          </p:cNvPicPr>
          <p:nvPr/>
        </p:nvPicPr>
        <p:blipFill>
          <a:blip r:embed="rId2"/>
          <a:stretch>
            <a:fillRect/>
          </a:stretch>
        </p:blipFill>
        <p:spPr>
          <a:xfrm>
            <a:off x="0" y="12268"/>
            <a:ext cx="18307836" cy="10389032"/>
          </a:xfrm>
          <a:prstGeom prst="rect">
            <a:avLst/>
          </a:prstGeom>
        </p:spPr>
      </p:pic>
    </p:spTree>
    <p:extLst>
      <p:ext uri="{BB962C8B-B14F-4D97-AF65-F5344CB8AC3E}">
        <p14:creationId xmlns:p14="http://schemas.microsoft.com/office/powerpoint/2010/main" val="258528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E5BBD3-8306-7E62-91A5-F532F64EFB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308078" cy="10275729"/>
          </a:xfrm>
          <a:prstGeom prst="rect">
            <a:avLst/>
          </a:prstGeom>
          <a:noFill/>
          <a:ln>
            <a:noFill/>
          </a:ln>
        </p:spPr>
      </p:pic>
    </p:spTree>
    <p:extLst>
      <p:ext uri="{BB962C8B-B14F-4D97-AF65-F5344CB8AC3E}">
        <p14:creationId xmlns:p14="http://schemas.microsoft.com/office/powerpoint/2010/main" val="360515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FA21E9-6858-0520-313A-49C6F09A8A46}"/>
              </a:ext>
            </a:extLst>
          </p:cNvPr>
          <p:cNvSpPr txBox="1"/>
          <p:nvPr/>
        </p:nvSpPr>
        <p:spPr>
          <a:xfrm>
            <a:off x="27122" y="2215422"/>
            <a:ext cx="17678400" cy="5856155"/>
          </a:xfrm>
          <a:prstGeom prst="rect">
            <a:avLst/>
          </a:prstGeom>
          <a:noFill/>
        </p:spPr>
        <p:txBody>
          <a:bodyPr wrap="square">
            <a:spAutoFit/>
          </a:bodyPr>
          <a:lstStyle/>
          <a:p>
            <a:pPr>
              <a:lnSpc>
                <a:spcPct val="107000"/>
              </a:lnSpc>
              <a:spcAft>
                <a:spcPts val="800"/>
              </a:spcAft>
            </a:pPr>
            <a:r>
              <a:rPr lang="en-IN" sz="4400" dirty="0">
                <a:effectLst/>
                <a:latin typeface="Calibri" panose="020F0502020204030204" pitchFamily="34" charset="0"/>
                <a:ea typeface="Calibri" panose="020F0502020204030204" pitchFamily="34" charset="0"/>
                <a:cs typeface="Times New Roman" panose="02020603050405020304" pitchFamily="18" charset="0"/>
              </a:rPr>
              <a:t>When the display filter RTP is put on, we can view the streams. So go into Telephony and RTP. Now we can see the streams and the other two options. Select the first one. Now from the streams, select any two and click </a:t>
            </a:r>
            <a:r>
              <a:rPr lang="en-IN" sz="4400" dirty="0" err="1">
                <a:effectLst/>
                <a:latin typeface="Calibri" panose="020F0502020204030204" pitchFamily="34" charset="0"/>
                <a:ea typeface="Calibri" panose="020F0502020204030204" pitchFamily="34" charset="0"/>
                <a:cs typeface="Times New Roman" panose="02020603050405020304" pitchFamily="18" charset="0"/>
              </a:rPr>
              <a:t>Analyze</a:t>
            </a:r>
            <a:r>
              <a:rPr lang="en-IN" sz="4400" dirty="0">
                <a:effectLst/>
                <a:latin typeface="Calibri" panose="020F0502020204030204" pitchFamily="34" charset="0"/>
                <a:ea typeface="Calibri" panose="020F0502020204030204" pitchFamily="34" charset="0"/>
                <a:cs typeface="Times New Roman" panose="02020603050405020304" pitchFamily="18" charset="0"/>
              </a:rPr>
              <a:t>. It gives us a nice snapshot of that stream and we can see the source address, port, destination address and port, and here we see the synchronizing source. We can see the RTP packets, lost packets and maximum jitter. As for Jitter, anything under 30 milliseconds is considered. We can have a look at the graph and some other statistics.</a:t>
            </a:r>
          </a:p>
        </p:txBody>
      </p:sp>
    </p:spTree>
    <p:extLst>
      <p:ext uri="{BB962C8B-B14F-4D97-AF65-F5344CB8AC3E}">
        <p14:creationId xmlns:p14="http://schemas.microsoft.com/office/powerpoint/2010/main" val="4123514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6E3172-765D-8F85-F0A4-8576986F7C70}"/>
              </a:ext>
            </a:extLst>
          </p:cNvPr>
          <p:cNvSpPr txBox="1"/>
          <p:nvPr/>
        </p:nvSpPr>
        <p:spPr>
          <a:xfrm>
            <a:off x="28414" y="1790700"/>
            <a:ext cx="18135600" cy="7204023"/>
          </a:xfrm>
          <a:prstGeom prst="rect">
            <a:avLst/>
          </a:prstGeom>
          <a:noFill/>
        </p:spPr>
        <p:txBody>
          <a:bodyPr wrap="square">
            <a:spAutoFit/>
          </a:bodyPr>
          <a:lstStyle/>
          <a:p>
            <a:pPr>
              <a:lnSpc>
                <a:spcPct val="107000"/>
              </a:lnSpc>
              <a:spcAft>
                <a:spcPts val="800"/>
              </a:spcAft>
            </a:pPr>
            <a:r>
              <a:rPr lang="en-IN" sz="3600" b="1" dirty="0">
                <a:effectLst/>
                <a:latin typeface="Calibri" panose="020F0502020204030204" pitchFamily="34" charset="0"/>
                <a:ea typeface="Calibri" panose="020F0502020204030204" pitchFamily="34" charset="0"/>
                <a:cs typeface="Times New Roman" panose="02020603050405020304" pitchFamily="18" charset="0"/>
              </a:rPr>
              <a:t>RECOGNIZING JITTER</a:t>
            </a:r>
            <a:endParaRPr lang="en-IN" sz="3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600" dirty="0">
                <a:effectLst/>
                <a:latin typeface="Calibri" panose="020F0502020204030204" pitchFamily="34" charset="0"/>
                <a:ea typeface="Calibri" panose="020F0502020204030204" pitchFamily="34" charset="0"/>
                <a:cs typeface="Times New Roman" panose="02020603050405020304" pitchFamily="18" charset="0"/>
              </a:rPr>
              <a:t>There are times when it's essential to do an RTP stream analysis to determine trouble spots on the network. Go to </a:t>
            </a:r>
            <a:r>
              <a:rPr lang="en-IN" sz="3600" dirty="0" err="1">
                <a:effectLst/>
                <a:latin typeface="Calibri" panose="020F0502020204030204" pitchFamily="34" charset="0"/>
                <a:ea typeface="Calibri" panose="020F0502020204030204" pitchFamily="34" charset="0"/>
                <a:cs typeface="Times New Roman" panose="02020603050405020304" pitchFamily="18" charset="0"/>
              </a:rPr>
              <a:t>analyze</a:t>
            </a:r>
            <a:r>
              <a:rPr lang="en-IN" sz="3600" dirty="0">
                <a:effectLst/>
                <a:latin typeface="Calibri" panose="020F0502020204030204" pitchFamily="34" charset="0"/>
                <a:ea typeface="Calibri" panose="020F0502020204030204" pitchFamily="34" charset="0"/>
                <a:cs typeface="Times New Roman" panose="02020603050405020304" pitchFamily="18" charset="0"/>
              </a:rPr>
              <a:t> and enabled protocols and type RTP, and then down below you'll want to check RTP over UDP. This will enable Wireshark decode an RTP over UDP stream. Now, we know that ideally jitter should be below 30 milliseconds. However, at times the connection becomes unstable and jitter will start to creep up. Go to the display filter and type RTP. Then, go to telephony, RTP and RTP streams.</a:t>
            </a:r>
          </a:p>
          <a:p>
            <a:pPr>
              <a:lnSpc>
                <a:spcPct val="107000"/>
              </a:lnSpc>
              <a:spcAft>
                <a:spcPts val="800"/>
              </a:spcAft>
            </a:pPr>
            <a:r>
              <a:rPr lang="en-IN" sz="3600" dirty="0">
                <a:effectLst/>
                <a:latin typeface="Calibri" panose="020F0502020204030204" pitchFamily="34" charset="0"/>
                <a:ea typeface="Calibri" panose="020F0502020204030204" pitchFamily="34" charset="0"/>
                <a:cs typeface="Times New Roman" panose="02020603050405020304" pitchFamily="18" charset="0"/>
              </a:rPr>
              <a:t>Now, there are two streams and here we see the max jitter. When we see the two values, we see the lower value and then the second value. Now depending on what's happening on your network, baseline or snapshot that call because it might change over time to see what's happening on your network</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4200060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73FDF2-CBAB-67C6-8024-92F89206BF3D}"/>
              </a:ext>
            </a:extLst>
          </p:cNvPr>
          <p:cNvSpPr txBox="1"/>
          <p:nvPr/>
        </p:nvSpPr>
        <p:spPr>
          <a:xfrm>
            <a:off x="381000" y="496715"/>
            <a:ext cx="13716000" cy="9425273"/>
          </a:xfrm>
          <a:prstGeom prst="rect">
            <a:avLst/>
          </a:prstGeom>
          <a:noFill/>
        </p:spPr>
        <p:txBody>
          <a:bodyPr wrap="square">
            <a:spAutoFit/>
          </a:bodyPr>
          <a:lstStyle/>
          <a:p>
            <a:pPr algn="ctr">
              <a:lnSpc>
                <a:spcPct val="107000"/>
              </a:lnSpc>
              <a:spcAft>
                <a:spcPts val="800"/>
              </a:spcAft>
            </a:pP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Protocol Hierarchy</a:t>
            </a: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2000" kern="100" dirty="0" err="1">
                <a:effectLst/>
                <a:latin typeface="Calibri" panose="020F0502020204030204" pitchFamily="34" charset="0"/>
                <a:ea typeface="Calibri" panose="020F0502020204030204" pitchFamily="34" charset="0"/>
                <a:cs typeface="Times New Roman" panose="02020603050405020304" pitchFamily="18" charset="0"/>
              </a:rPr>
              <a:t>Protocol","Percent</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Packets","Packets","Percent </a:t>
            </a:r>
            <a:r>
              <a:rPr lang="en-IN" sz="2000" kern="100" dirty="0" err="1">
                <a:effectLst/>
                <a:latin typeface="Calibri" panose="020F0502020204030204" pitchFamily="34" charset="0"/>
                <a:ea typeface="Calibri" panose="020F0502020204030204" pitchFamily="34" charset="0"/>
                <a:cs typeface="Times New Roman" panose="02020603050405020304" pitchFamily="18" charset="0"/>
              </a:rPr>
              <a:t>Bytes","Bytes","Bits</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2000" kern="100" dirty="0" err="1">
                <a:effectLst/>
                <a:latin typeface="Calibri" panose="020F0502020204030204" pitchFamily="34" charset="0"/>
                <a:ea typeface="Calibri" panose="020F0502020204030204" pitchFamily="34" charset="0"/>
                <a:cs typeface="Times New Roman" panose="02020603050405020304" pitchFamily="18" charset="0"/>
              </a:rPr>
              <a:t>s","End</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kern="100" dirty="0" err="1">
                <a:effectLst/>
                <a:latin typeface="Calibri" panose="020F0502020204030204" pitchFamily="34" charset="0"/>
                <a:ea typeface="Calibri" panose="020F0502020204030204" pitchFamily="34" charset="0"/>
                <a:cs typeface="Times New Roman" panose="02020603050405020304" pitchFamily="18" charset="0"/>
              </a:rPr>
              <a:t>Packets","End</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kern="100" dirty="0" err="1">
                <a:effectLst/>
                <a:latin typeface="Calibri" panose="020F0502020204030204" pitchFamily="34" charset="0"/>
                <a:ea typeface="Calibri" panose="020F0502020204030204" pitchFamily="34" charset="0"/>
                <a:cs typeface="Times New Roman" panose="02020603050405020304" pitchFamily="18" charset="0"/>
              </a:rPr>
              <a:t>Bytes","End</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Bits/</a:t>
            </a:r>
            <a:r>
              <a:rPr lang="en-IN" sz="2000" kern="100" dirty="0" err="1">
                <a:effectLst/>
                <a:latin typeface="Calibri" panose="020F0502020204030204" pitchFamily="34" charset="0"/>
                <a:ea typeface="Calibri" panose="020F0502020204030204" pitchFamily="34" charset="0"/>
                <a:cs typeface="Times New Roman" panose="02020603050405020304" pitchFamily="18" charset="0"/>
              </a:rPr>
              <a:t>s","PDUs</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"Frame",100,2028,100,1441921,288747.27131119964,0,0,0,2028</a:t>
            </a: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"Ethernet",100,2028,1.969039912727535,28392,5685.549019029184,0,0,0,2028</a:t>
            </a: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"Internet Protocol Version 6",95.51282051282051,1937,5.373387307626423,77480,15515.509227753635,0,0,0,1937</a:t>
            </a: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"User Datagram Protocol",17.99802761341223,365,0.20250762697817704,2920,584.735247096549,0,0,0,365</a:t>
            </a: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"QUIC IETF",16.222879684418146,329,10.692125296739558,154172,30873.220039509983,329,138166,27667.98977751431,352</a:t>
            </a: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"Data",1.7751479289940828,36,0.28191558344735945,4065,814.0235546052985,36,4065,814.0235546052985,36</a:t>
            </a: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"Transmission Control Protocol",77.41617357001972,1570,80.84555256494635,1165729,233439.32700774414,669,104110,20848.21458055538,1570</a:t>
            </a: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"Transport Layer Security",44.42800788954635,901,80.33741099547062,1158402,231972.0820914851,901,1068376,213944.21381918582,963</a:t>
            </a: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"Internet Control Message Protocol v6",0.09861932938856016,2,0.004438523331028538,64,12.816115004855867,2,64,12.816115004855867,2</a:t>
            </a: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"Internet Protocol Version 4",4.191321499013807,85,0.11789827598044553,1700,340.428054816484,0,0,0,85</a:t>
            </a: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"User Datagram Protocol",3.5996055226824457,73,0.0405015253956354,584,116.94704941930979,0,0,0,73</a:t>
            </a: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"Domain Name System",3.5996055226824457,73,0.336287494252459,4849,971.0209634147828,73,4849,971.0209634147828,73</a:t>
            </a: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"Transmission Control Protocol",0.591715976331361,12,0.3751939253260061,5410,1083.3622215042226,4,80,16.020143756069835,12</a:t>
            </a: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"Transport Layer Security",0.39447731755424065,8,0.35854946283464906,5170,1035.301790236013,8,5170,1035.301790236013,8</a:t>
            </a: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"Address Resolution Protocol",0.2958579881656805,6,0.011651123743949911,168,33.642301887746655,6,168,33.642301887746655,6</a:t>
            </a:r>
          </a:p>
        </p:txBody>
      </p:sp>
    </p:spTree>
    <p:extLst>
      <p:ext uri="{BB962C8B-B14F-4D97-AF65-F5344CB8AC3E}">
        <p14:creationId xmlns:p14="http://schemas.microsoft.com/office/powerpoint/2010/main" val="1162165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grpSp>
        <p:nvGrpSpPr>
          <p:cNvPr id="2" name="Group 2"/>
          <p:cNvGrpSpPr/>
          <p:nvPr/>
        </p:nvGrpSpPr>
        <p:grpSpPr>
          <a:xfrm>
            <a:off x="5727381" y="192024"/>
            <a:ext cx="6833238" cy="1337654"/>
            <a:chOff x="0" y="0"/>
            <a:chExt cx="1799700" cy="352304"/>
          </a:xfrm>
        </p:grpSpPr>
        <p:sp>
          <p:nvSpPr>
            <p:cNvPr id="3" name="Freeform 3"/>
            <p:cNvSpPr/>
            <p:nvPr/>
          </p:nvSpPr>
          <p:spPr>
            <a:xfrm>
              <a:off x="0" y="0"/>
              <a:ext cx="1799700" cy="352304"/>
            </a:xfrm>
            <a:custGeom>
              <a:avLst/>
              <a:gdLst/>
              <a:ahLst/>
              <a:cxnLst/>
              <a:rect l="l" t="t" r="r" b="b"/>
              <a:pathLst>
                <a:path w="1799700" h="352304">
                  <a:moveTo>
                    <a:pt x="0" y="0"/>
                  </a:moveTo>
                  <a:lnTo>
                    <a:pt x="1799700" y="0"/>
                  </a:lnTo>
                  <a:lnTo>
                    <a:pt x="1799700" y="352304"/>
                  </a:lnTo>
                  <a:lnTo>
                    <a:pt x="0" y="352304"/>
                  </a:lnTo>
                  <a:close/>
                </a:path>
              </a:pathLst>
            </a:custGeom>
            <a:solidFill>
              <a:srgbClr val="FFFFFF"/>
            </a:solidFill>
            <a:ln w="38100">
              <a:solidFill>
                <a:srgbClr val="F1F2F2"/>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8807685"/>
            <a:ext cx="18288000" cy="2413745"/>
            <a:chOff x="0" y="0"/>
            <a:chExt cx="4816593" cy="635719"/>
          </a:xfrm>
        </p:grpSpPr>
        <p:sp>
          <p:nvSpPr>
            <p:cNvPr id="6" name="Freeform 6"/>
            <p:cNvSpPr/>
            <p:nvPr/>
          </p:nvSpPr>
          <p:spPr>
            <a:xfrm>
              <a:off x="0" y="0"/>
              <a:ext cx="4816592" cy="635719"/>
            </a:xfrm>
            <a:custGeom>
              <a:avLst/>
              <a:gdLst/>
              <a:ahLst/>
              <a:cxnLst/>
              <a:rect l="l" t="t" r="r" b="b"/>
              <a:pathLst>
                <a:path w="4816592" h="635719">
                  <a:moveTo>
                    <a:pt x="0" y="0"/>
                  </a:moveTo>
                  <a:lnTo>
                    <a:pt x="4816592" y="0"/>
                  </a:lnTo>
                  <a:lnTo>
                    <a:pt x="4816592" y="635719"/>
                  </a:lnTo>
                  <a:lnTo>
                    <a:pt x="0" y="635719"/>
                  </a:lnTo>
                  <a:close/>
                </a:path>
              </a:pathLst>
            </a:custGeom>
            <a:solidFill>
              <a:srgbClr val="4C38A4"/>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109662" y="-911620"/>
            <a:ext cx="2942276" cy="2942276"/>
          </a:xfrm>
          <a:custGeom>
            <a:avLst/>
            <a:gdLst/>
            <a:ahLst/>
            <a:cxnLst/>
            <a:rect l="l" t="t" r="r" b="b"/>
            <a:pathLst>
              <a:path w="2942276" h="2942276">
                <a:moveTo>
                  <a:pt x="0" y="0"/>
                </a:moveTo>
                <a:lnTo>
                  <a:pt x="2942276" y="0"/>
                </a:lnTo>
                <a:lnTo>
                  <a:pt x="2942276" y="2942276"/>
                </a:lnTo>
                <a:lnTo>
                  <a:pt x="0" y="29422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flipH="1">
            <a:off x="15561698" y="480251"/>
            <a:ext cx="3395204" cy="1049427"/>
          </a:xfrm>
          <a:custGeom>
            <a:avLst/>
            <a:gdLst/>
            <a:ahLst/>
            <a:cxnLst/>
            <a:rect l="l" t="t" r="r" b="b"/>
            <a:pathLst>
              <a:path w="3395204" h="1049427">
                <a:moveTo>
                  <a:pt x="3395204" y="0"/>
                </a:moveTo>
                <a:lnTo>
                  <a:pt x="0" y="0"/>
                </a:lnTo>
                <a:lnTo>
                  <a:pt x="0" y="1049427"/>
                </a:lnTo>
                <a:lnTo>
                  <a:pt x="3395204" y="1049427"/>
                </a:lnTo>
                <a:lnTo>
                  <a:pt x="339520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2889803" y="2863545"/>
            <a:ext cx="4610640" cy="4610640"/>
          </a:xfrm>
          <a:custGeom>
            <a:avLst/>
            <a:gdLst/>
            <a:ahLst/>
            <a:cxnLst/>
            <a:rect l="l" t="t" r="r" b="b"/>
            <a:pathLst>
              <a:path w="4610640" h="4610640">
                <a:moveTo>
                  <a:pt x="0" y="0"/>
                </a:moveTo>
                <a:lnTo>
                  <a:pt x="4610640" y="0"/>
                </a:lnTo>
                <a:lnTo>
                  <a:pt x="4610640" y="4610640"/>
                </a:lnTo>
                <a:lnTo>
                  <a:pt x="0" y="4610640"/>
                </a:lnTo>
                <a:lnTo>
                  <a:pt x="0" y="0"/>
                </a:lnTo>
                <a:close/>
              </a:path>
            </a:pathLst>
          </a:custGeom>
          <a:blipFill>
            <a:blip r:embed="rId6"/>
            <a:stretch>
              <a:fillRect/>
            </a:stretch>
          </a:blipFill>
        </p:spPr>
      </p:sp>
      <p:sp>
        <p:nvSpPr>
          <p:cNvPr id="11" name="TextBox 11"/>
          <p:cNvSpPr txBox="1"/>
          <p:nvPr/>
        </p:nvSpPr>
        <p:spPr>
          <a:xfrm>
            <a:off x="5910979" y="346901"/>
            <a:ext cx="6466041" cy="1120118"/>
          </a:xfrm>
          <a:prstGeom prst="rect">
            <a:avLst/>
          </a:prstGeom>
        </p:spPr>
        <p:txBody>
          <a:bodyPr lIns="0" tIns="0" rIns="0" bIns="0" rtlCol="0" anchor="t">
            <a:spAutoFit/>
          </a:bodyPr>
          <a:lstStyle/>
          <a:p>
            <a:pPr algn="ctr">
              <a:lnSpc>
                <a:spcPts val="9134"/>
              </a:lnSpc>
            </a:pPr>
            <a:r>
              <a:rPr lang="en-US" sz="6524">
                <a:solidFill>
                  <a:srgbClr val="01204C"/>
                </a:solidFill>
                <a:latin typeface="Neue Machina UltraBold"/>
              </a:rPr>
              <a:t>Wireshark</a:t>
            </a:r>
          </a:p>
        </p:txBody>
      </p:sp>
      <p:sp>
        <p:nvSpPr>
          <p:cNvPr id="12" name="TextBox 12"/>
          <p:cNvSpPr txBox="1"/>
          <p:nvPr/>
        </p:nvSpPr>
        <p:spPr>
          <a:xfrm>
            <a:off x="781812" y="2393490"/>
            <a:ext cx="12107991" cy="7525310"/>
          </a:xfrm>
          <a:prstGeom prst="rect">
            <a:avLst/>
          </a:prstGeom>
        </p:spPr>
        <p:txBody>
          <a:bodyPr lIns="0" tIns="0" rIns="0" bIns="0" rtlCol="0" anchor="t">
            <a:spAutoFit/>
          </a:bodyPr>
          <a:lstStyle/>
          <a:p>
            <a:pPr>
              <a:lnSpc>
                <a:spcPts val="4646"/>
              </a:lnSpc>
            </a:pPr>
            <a:r>
              <a:rPr lang="en-US" sz="3318" dirty="0">
                <a:solidFill>
                  <a:srgbClr val="FFFFFF"/>
                </a:solidFill>
                <a:latin typeface="Montserrat Bold"/>
              </a:rPr>
              <a:t>Wireshark is a popular and powerful open-source network protocol analyzer. It is widely used for network troubleshooting, analysis, and monitoring purposes. With Wireshark, you can capture and examine network traffic in real-time or analyze previously captured traffic.</a:t>
            </a:r>
          </a:p>
          <a:p>
            <a:pPr>
              <a:lnSpc>
                <a:spcPts val="4646"/>
              </a:lnSpc>
            </a:pPr>
            <a:endParaRPr lang="en-US" sz="3318" dirty="0">
              <a:solidFill>
                <a:srgbClr val="FFFFFF"/>
              </a:solidFill>
              <a:latin typeface="Montserrat Bold"/>
            </a:endParaRPr>
          </a:p>
          <a:p>
            <a:pPr>
              <a:lnSpc>
                <a:spcPts val="4646"/>
              </a:lnSpc>
            </a:pPr>
            <a:r>
              <a:rPr lang="en-US" sz="3318" dirty="0">
                <a:solidFill>
                  <a:srgbClr val="FFFFFF"/>
                </a:solidFill>
                <a:latin typeface="Montserrat Bold"/>
              </a:rPr>
              <a:t>Wireshark allows you to inspect the details of individual packets within a network communication. It supports a wide range of network protocols, making it versatile for analyzing various types of traffic, including VoIP protocols like SIP, RTP, and others.</a:t>
            </a:r>
          </a:p>
          <a:p>
            <a:pPr>
              <a:lnSpc>
                <a:spcPts val="4646"/>
              </a:lnSpc>
            </a:pPr>
            <a:endParaRPr lang="en-US" sz="3318" dirty="0">
              <a:solidFill>
                <a:srgbClr val="FFFFFF"/>
              </a:solidFill>
              <a:latin typeface="Montserrat Bold"/>
            </a:endParaRPr>
          </a:p>
          <a:p>
            <a:pPr>
              <a:lnSpc>
                <a:spcPts val="4646"/>
              </a:lnSpc>
            </a:pPr>
            <a:endParaRPr lang="en-US" sz="3318" dirty="0">
              <a:solidFill>
                <a:srgbClr val="FFFFFF"/>
              </a:solidFill>
              <a:latin typeface="Montserrat Bo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551B3C-67D3-249E-0732-616EE97FAD33}"/>
              </a:ext>
            </a:extLst>
          </p:cNvPr>
          <p:cNvSpPr txBox="1"/>
          <p:nvPr/>
        </p:nvSpPr>
        <p:spPr>
          <a:xfrm>
            <a:off x="3581400" y="342900"/>
            <a:ext cx="9144000" cy="532775"/>
          </a:xfrm>
          <a:prstGeom prst="rect">
            <a:avLst/>
          </a:prstGeom>
          <a:noFill/>
        </p:spPr>
        <p:txBody>
          <a:bodyPr wrap="square">
            <a:spAutoFit/>
          </a:bodyPr>
          <a:lstStyle/>
          <a:p>
            <a:pPr>
              <a:lnSpc>
                <a:spcPct val="107000"/>
              </a:lnSpc>
              <a:spcAft>
                <a:spcPts val="800"/>
              </a:spcAft>
            </a:pPr>
            <a:r>
              <a:rPr lang="en-IN" sz="2800" b="1" kern="100" dirty="0">
                <a:effectLst/>
                <a:latin typeface="Arial Black" panose="020B0A04020102020204" pitchFamily="34" charset="0"/>
                <a:ea typeface="Calibri" panose="020F0502020204030204" pitchFamily="34" charset="0"/>
                <a:cs typeface="Times New Roman" panose="02020603050405020304" pitchFamily="18" charset="0"/>
              </a:rPr>
              <a:t>Protocol Hierarchy Image</a:t>
            </a:r>
          </a:p>
        </p:txBody>
      </p:sp>
      <p:pic>
        <p:nvPicPr>
          <p:cNvPr id="4" name="Picture 3">
            <a:extLst>
              <a:ext uri="{FF2B5EF4-FFF2-40B4-BE49-F238E27FC236}">
                <a16:creationId xmlns:a16="http://schemas.microsoft.com/office/drawing/2014/main" id="{C7E67B3D-08E2-AD8A-99D5-279F5BB9B5BC}"/>
              </a:ext>
            </a:extLst>
          </p:cNvPr>
          <p:cNvPicPr>
            <a:picLocks noChangeAspect="1"/>
          </p:cNvPicPr>
          <p:nvPr/>
        </p:nvPicPr>
        <p:blipFill>
          <a:blip r:embed="rId2"/>
          <a:stretch>
            <a:fillRect/>
          </a:stretch>
        </p:blipFill>
        <p:spPr>
          <a:xfrm>
            <a:off x="1" y="1181100"/>
            <a:ext cx="18288000" cy="9105524"/>
          </a:xfrm>
          <a:prstGeom prst="rect">
            <a:avLst/>
          </a:prstGeom>
        </p:spPr>
      </p:pic>
    </p:spTree>
    <p:extLst>
      <p:ext uri="{BB962C8B-B14F-4D97-AF65-F5344CB8AC3E}">
        <p14:creationId xmlns:p14="http://schemas.microsoft.com/office/powerpoint/2010/main" val="501321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2B605A-1E34-4993-4F25-542503CAE9F6}"/>
              </a:ext>
            </a:extLst>
          </p:cNvPr>
          <p:cNvSpPr txBox="1"/>
          <p:nvPr/>
        </p:nvSpPr>
        <p:spPr>
          <a:xfrm>
            <a:off x="2819400" y="266700"/>
            <a:ext cx="9144000" cy="469809"/>
          </a:xfrm>
          <a:prstGeom prst="rect">
            <a:avLst/>
          </a:prstGeom>
          <a:noFill/>
        </p:spPr>
        <p:txBody>
          <a:bodyPr wrap="square">
            <a:spAutoFit/>
          </a:bodyPr>
          <a:lstStyle/>
          <a:p>
            <a:pPr>
              <a:lnSpc>
                <a:spcPct val="107000"/>
              </a:lnSpc>
              <a:spcAft>
                <a:spcPts val="800"/>
              </a:spcAft>
            </a:pPr>
            <a:r>
              <a:rPr lang="en-IN" sz="2400" b="1" kern="100" dirty="0">
                <a:effectLst/>
                <a:latin typeface="Arial Black" panose="020B0A04020102020204" pitchFamily="34" charset="0"/>
                <a:ea typeface="Calibri" panose="020F0502020204030204" pitchFamily="34" charset="0"/>
                <a:cs typeface="Times New Roman" panose="02020603050405020304" pitchFamily="18" charset="0"/>
              </a:rPr>
              <a:t>Statistics of packet captures of Subnetwork 20</a:t>
            </a:r>
          </a:p>
        </p:txBody>
      </p:sp>
      <p:pic>
        <p:nvPicPr>
          <p:cNvPr id="4" name="Picture 3">
            <a:extLst>
              <a:ext uri="{FF2B5EF4-FFF2-40B4-BE49-F238E27FC236}">
                <a16:creationId xmlns:a16="http://schemas.microsoft.com/office/drawing/2014/main" id="{8FF018AF-D219-75F1-245D-633D59C45CB0}"/>
              </a:ext>
            </a:extLst>
          </p:cNvPr>
          <p:cNvPicPr>
            <a:picLocks noChangeAspect="1"/>
          </p:cNvPicPr>
          <p:nvPr/>
        </p:nvPicPr>
        <p:blipFill>
          <a:blip r:embed="rId2"/>
          <a:stretch>
            <a:fillRect/>
          </a:stretch>
        </p:blipFill>
        <p:spPr>
          <a:xfrm>
            <a:off x="0" y="1020089"/>
            <a:ext cx="18277668" cy="9266911"/>
          </a:xfrm>
          <a:prstGeom prst="rect">
            <a:avLst/>
          </a:prstGeom>
        </p:spPr>
      </p:pic>
    </p:spTree>
    <p:extLst>
      <p:ext uri="{BB962C8B-B14F-4D97-AF65-F5344CB8AC3E}">
        <p14:creationId xmlns:p14="http://schemas.microsoft.com/office/powerpoint/2010/main" val="45503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37EBE0-BE20-E259-D3CA-4F630A236D48}"/>
              </a:ext>
            </a:extLst>
          </p:cNvPr>
          <p:cNvSpPr txBox="1"/>
          <p:nvPr/>
        </p:nvSpPr>
        <p:spPr>
          <a:xfrm>
            <a:off x="0" y="-25185"/>
            <a:ext cx="14373386" cy="1818255"/>
          </a:xfrm>
          <a:prstGeom prst="rect">
            <a:avLst/>
          </a:prstGeom>
          <a:noFill/>
        </p:spPr>
        <p:txBody>
          <a:bodyPr wrap="square">
            <a:spAutoFit/>
          </a:bodyPr>
          <a:lstStyle/>
          <a:p>
            <a:pPr>
              <a:lnSpc>
                <a:spcPct val="107000"/>
              </a:lnSpc>
              <a:spcAft>
                <a:spcPts val="800"/>
              </a:spcAft>
            </a:pPr>
            <a:r>
              <a:rPr lang="en-IN" sz="3600" b="1" dirty="0">
                <a:effectLst/>
                <a:latin typeface="Calibri" panose="020F0502020204030204" pitchFamily="34" charset="0"/>
                <a:ea typeface="Calibri" panose="020F0502020204030204" pitchFamily="34" charset="0"/>
                <a:cs typeface="Times New Roman" panose="02020603050405020304" pitchFamily="18" charset="0"/>
              </a:rPr>
              <a:t>Examining a Capture (Retransmission of packets in a TCP)</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There are some duplicate packets that has been discovered while examining the packet capture </a:t>
            </a:r>
          </a:p>
        </p:txBody>
      </p:sp>
      <p:pic>
        <p:nvPicPr>
          <p:cNvPr id="4" name="Picture 3">
            <a:extLst>
              <a:ext uri="{FF2B5EF4-FFF2-40B4-BE49-F238E27FC236}">
                <a16:creationId xmlns:a16="http://schemas.microsoft.com/office/drawing/2014/main" id="{8069F0DF-61A4-33D6-A670-8ACF59203D35}"/>
              </a:ext>
            </a:extLst>
          </p:cNvPr>
          <p:cNvPicPr>
            <a:picLocks noChangeAspect="1"/>
          </p:cNvPicPr>
          <p:nvPr/>
        </p:nvPicPr>
        <p:blipFill>
          <a:blip r:embed="rId2"/>
          <a:stretch>
            <a:fillRect/>
          </a:stretch>
        </p:blipFill>
        <p:spPr>
          <a:xfrm>
            <a:off x="0" y="1440163"/>
            <a:ext cx="18288000" cy="8846837"/>
          </a:xfrm>
          <a:prstGeom prst="rect">
            <a:avLst/>
          </a:prstGeom>
        </p:spPr>
      </p:pic>
    </p:spTree>
    <p:extLst>
      <p:ext uri="{BB962C8B-B14F-4D97-AF65-F5344CB8AC3E}">
        <p14:creationId xmlns:p14="http://schemas.microsoft.com/office/powerpoint/2010/main" val="2393222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533DB1-D87D-5D4B-EED2-0CD522A47CA7}"/>
              </a:ext>
            </a:extLst>
          </p:cNvPr>
          <p:cNvSpPr txBox="1"/>
          <p:nvPr/>
        </p:nvSpPr>
        <p:spPr>
          <a:xfrm>
            <a:off x="228600" y="342900"/>
            <a:ext cx="14501291" cy="595932"/>
          </a:xfrm>
          <a:prstGeom prst="rect">
            <a:avLst/>
          </a:prstGeom>
          <a:noFill/>
        </p:spPr>
        <p:txBody>
          <a:bodyPr wrap="square">
            <a:spAutoFit/>
          </a:bodyPr>
          <a:lstStyle/>
          <a:p>
            <a:pPr>
              <a:lnSpc>
                <a:spcPct val="107000"/>
              </a:lnSpc>
              <a:spcAft>
                <a:spcPts val="800"/>
              </a:spcAft>
            </a:pPr>
            <a:r>
              <a:rPr lang="en-IN" sz="3200" b="1" dirty="0">
                <a:effectLst/>
                <a:latin typeface="Calibri" panose="020F0502020204030204" pitchFamily="34" charset="0"/>
                <a:ea typeface="Calibri" panose="020F0502020204030204" pitchFamily="34" charset="0"/>
                <a:cs typeface="Times New Roman" panose="02020603050405020304" pitchFamily="18" charset="0"/>
              </a:rPr>
              <a:t>We can see the spurious retransmission of frames from the expert system menu</a:t>
            </a:r>
          </a:p>
        </p:txBody>
      </p:sp>
      <p:pic>
        <p:nvPicPr>
          <p:cNvPr id="4" name="Picture 3">
            <a:extLst>
              <a:ext uri="{FF2B5EF4-FFF2-40B4-BE49-F238E27FC236}">
                <a16:creationId xmlns:a16="http://schemas.microsoft.com/office/drawing/2014/main" id="{9201EFF0-7BAD-5CCF-2E21-F59958860323}"/>
              </a:ext>
            </a:extLst>
          </p:cNvPr>
          <p:cNvPicPr>
            <a:picLocks noChangeAspect="1"/>
          </p:cNvPicPr>
          <p:nvPr/>
        </p:nvPicPr>
        <p:blipFill>
          <a:blip r:embed="rId2"/>
          <a:stretch>
            <a:fillRect/>
          </a:stretch>
        </p:blipFill>
        <p:spPr>
          <a:xfrm>
            <a:off x="-6458" y="1181100"/>
            <a:ext cx="18294458" cy="9105900"/>
          </a:xfrm>
          <a:prstGeom prst="rect">
            <a:avLst/>
          </a:prstGeom>
        </p:spPr>
      </p:pic>
    </p:spTree>
    <p:extLst>
      <p:ext uri="{BB962C8B-B14F-4D97-AF65-F5344CB8AC3E}">
        <p14:creationId xmlns:p14="http://schemas.microsoft.com/office/powerpoint/2010/main" val="1257751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7AF286-C0A1-182B-5E7D-62AF3727393D}"/>
              </a:ext>
            </a:extLst>
          </p:cNvPr>
          <p:cNvSpPr txBox="1"/>
          <p:nvPr/>
        </p:nvSpPr>
        <p:spPr>
          <a:xfrm>
            <a:off x="4588789" y="0"/>
            <a:ext cx="9144000" cy="931858"/>
          </a:xfrm>
          <a:prstGeom prst="rect">
            <a:avLst/>
          </a:prstGeom>
          <a:noFill/>
        </p:spPr>
        <p:txBody>
          <a:bodyPr wrap="square">
            <a:spAutoFit/>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2800" b="1" dirty="0">
                <a:effectLst/>
                <a:latin typeface="Calibri" panose="020F0502020204030204" pitchFamily="34" charset="0"/>
                <a:ea typeface="Calibri" panose="020F0502020204030204" pitchFamily="34" charset="0"/>
                <a:cs typeface="Times New Roman" panose="02020603050405020304" pitchFamily="18" charset="0"/>
              </a:rPr>
              <a:t>We can select the retransmitted frames alone </a:t>
            </a:r>
          </a:p>
        </p:txBody>
      </p:sp>
      <p:pic>
        <p:nvPicPr>
          <p:cNvPr id="4" name="Picture 3">
            <a:extLst>
              <a:ext uri="{FF2B5EF4-FFF2-40B4-BE49-F238E27FC236}">
                <a16:creationId xmlns:a16="http://schemas.microsoft.com/office/drawing/2014/main" id="{ED7D3B25-50F5-F805-0781-0EDAE60D753B}"/>
              </a:ext>
            </a:extLst>
          </p:cNvPr>
          <p:cNvPicPr>
            <a:picLocks noChangeAspect="1"/>
          </p:cNvPicPr>
          <p:nvPr/>
        </p:nvPicPr>
        <p:blipFill>
          <a:blip r:embed="rId2"/>
          <a:stretch>
            <a:fillRect/>
          </a:stretch>
        </p:blipFill>
        <p:spPr>
          <a:xfrm>
            <a:off x="0" y="1193607"/>
            <a:ext cx="18254421" cy="7149525"/>
          </a:xfrm>
          <a:prstGeom prst="rect">
            <a:avLst/>
          </a:prstGeom>
        </p:spPr>
      </p:pic>
      <p:pic>
        <p:nvPicPr>
          <p:cNvPr id="5" name="Picture 4">
            <a:extLst>
              <a:ext uri="{FF2B5EF4-FFF2-40B4-BE49-F238E27FC236}">
                <a16:creationId xmlns:a16="http://schemas.microsoft.com/office/drawing/2014/main" id="{C3E7664A-253F-99BC-FA82-32866D64C385}"/>
              </a:ext>
            </a:extLst>
          </p:cNvPr>
          <p:cNvPicPr>
            <a:picLocks noChangeAspect="1"/>
          </p:cNvPicPr>
          <p:nvPr/>
        </p:nvPicPr>
        <p:blipFill>
          <a:blip r:embed="rId3"/>
          <a:stretch>
            <a:fillRect/>
          </a:stretch>
        </p:blipFill>
        <p:spPr>
          <a:xfrm>
            <a:off x="33579" y="5524500"/>
            <a:ext cx="18254421" cy="4762500"/>
          </a:xfrm>
          <a:prstGeom prst="rect">
            <a:avLst/>
          </a:prstGeom>
        </p:spPr>
      </p:pic>
    </p:spTree>
    <p:extLst>
      <p:ext uri="{BB962C8B-B14F-4D97-AF65-F5344CB8AC3E}">
        <p14:creationId xmlns:p14="http://schemas.microsoft.com/office/powerpoint/2010/main" val="2025453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CD0F1A-4625-2CB9-74A7-467B0A71A290}"/>
              </a:ext>
            </a:extLst>
          </p:cNvPr>
          <p:cNvSpPr txBox="1"/>
          <p:nvPr/>
        </p:nvSpPr>
        <p:spPr>
          <a:xfrm>
            <a:off x="1828800" y="266700"/>
            <a:ext cx="12192000" cy="532903"/>
          </a:xfrm>
          <a:prstGeom prst="rect">
            <a:avLst/>
          </a:prstGeom>
          <a:noFill/>
        </p:spPr>
        <p:txBody>
          <a:bodyPr wrap="square">
            <a:spAutoFit/>
          </a:bodyPr>
          <a:lstStyle/>
          <a:p>
            <a:pPr>
              <a:lnSpc>
                <a:spcPct val="107000"/>
              </a:lnSpc>
              <a:spcAft>
                <a:spcPts val="800"/>
              </a:spcAft>
            </a:pPr>
            <a:r>
              <a:rPr lang="en-IN" sz="2800" b="1" dirty="0">
                <a:effectLst/>
                <a:latin typeface="Calibri" panose="020F0502020204030204" pitchFamily="34" charset="0"/>
                <a:ea typeface="Calibri" panose="020F0502020204030204" pitchFamily="34" charset="0"/>
                <a:cs typeface="Times New Roman" panose="02020603050405020304" pitchFamily="18" charset="0"/>
              </a:rPr>
              <a:t>The Source Port(443) HTTPS is retransmitting the packets from the server</a:t>
            </a:r>
          </a:p>
        </p:txBody>
      </p:sp>
      <p:pic>
        <p:nvPicPr>
          <p:cNvPr id="4" name="Picture 3">
            <a:extLst>
              <a:ext uri="{FF2B5EF4-FFF2-40B4-BE49-F238E27FC236}">
                <a16:creationId xmlns:a16="http://schemas.microsoft.com/office/drawing/2014/main" id="{F032D023-92E4-8BAD-14CD-C5A2C25C3701}"/>
              </a:ext>
            </a:extLst>
          </p:cNvPr>
          <p:cNvPicPr>
            <a:picLocks noChangeAspect="1"/>
          </p:cNvPicPr>
          <p:nvPr/>
        </p:nvPicPr>
        <p:blipFill>
          <a:blip r:embed="rId2"/>
          <a:stretch>
            <a:fillRect/>
          </a:stretch>
        </p:blipFill>
        <p:spPr>
          <a:xfrm>
            <a:off x="23247" y="876300"/>
            <a:ext cx="18264753" cy="9410700"/>
          </a:xfrm>
          <a:prstGeom prst="rect">
            <a:avLst/>
          </a:prstGeom>
        </p:spPr>
      </p:pic>
    </p:spTree>
    <p:extLst>
      <p:ext uri="{BB962C8B-B14F-4D97-AF65-F5344CB8AC3E}">
        <p14:creationId xmlns:p14="http://schemas.microsoft.com/office/powerpoint/2010/main" val="2926796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6B9520-48CA-10C9-0F19-9C5967C9BB66}"/>
              </a:ext>
            </a:extLst>
          </p:cNvPr>
          <p:cNvSpPr txBox="1"/>
          <p:nvPr/>
        </p:nvSpPr>
        <p:spPr>
          <a:xfrm>
            <a:off x="1219200" y="266700"/>
            <a:ext cx="9144000" cy="470000"/>
          </a:xfrm>
          <a:prstGeom prst="rect">
            <a:avLst/>
          </a:prstGeom>
          <a:noFill/>
        </p:spPr>
        <p:txBody>
          <a:bodyPr wrap="square">
            <a:spAutoFit/>
          </a:bodyPr>
          <a:lstStyle/>
          <a:p>
            <a:pPr>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This shows the lost segment packet from the above packet</a:t>
            </a:r>
          </a:p>
        </p:txBody>
      </p:sp>
      <p:pic>
        <p:nvPicPr>
          <p:cNvPr id="4" name="Picture 3">
            <a:extLst>
              <a:ext uri="{FF2B5EF4-FFF2-40B4-BE49-F238E27FC236}">
                <a16:creationId xmlns:a16="http://schemas.microsoft.com/office/drawing/2014/main" id="{7A1F72B5-F127-1C69-5A7F-51FEC5AAE301}"/>
              </a:ext>
            </a:extLst>
          </p:cNvPr>
          <p:cNvPicPr>
            <a:picLocks noChangeAspect="1"/>
          </p:cNvPicPr>
          <p:nvPr/>
        </p:nvPicPr>
        <p:blipFill>
          <a:blip r:embed="rId2"/>
          <a:stretch>
            <a:fillRect/>
          </a:stretch>
        </p:blipFill>
        <p:spPr>
          <a:xfrm>
            <a:off x="0" y="800100"/>
            <a:ext cx="18288000" cy="6705600"/>
          </a:xfrm>
          <a:prstGeom prst="rect">
            <a:avLst/>
          </a:prstGeom>
        </p:spPr>
      </p:pic>
    </p:spTree>
    <p:extLst>
      <p:ext uri="{BB962C8B-B14F-4D97-AF65-F5344CB8AC3E}">
        <p14:creationId xmlns:p14="http://schemas.microsoft.com/office/powerpoint/2010/main" val="3230384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5F36A-35D2-7D25-2935-4881A2C212BE}"/>
              </a:ext>
            </a:extLst>
          </p:cNvPr>
          <p:cNvSpPr txBox="1"/>
          <p:nvPr/>
        </p:nvSpPr>
        <p:spPr>
          <a:xfrm>
            <a:off x="914400" y="266700"/>
            <a:ext cx="13944600" cy="595932"/>
          </a:xfrm>
          <a:prstGeom prst="rect">
            <a:avLst/>
          </a:prstGeom>
          <a:noFill/>
        </p:spPr>
        <p:txBody>
          <a:bodyPr wrap="square">
            <a:spAutoFit/>
          </a:bodyPr>
          <a:lstStyle/>
          <a:p>
            <a:pPr>
              <a:lnSpc>
                <a:spcPct val="107000"/>
              </a:lnSpc>
              <a:spcAft>
                <a:spcPts val="800"/>
              </a:spcAft>
            </a:pPr>
            <a:r>
              <a:rPr lang="en-IN" sz="3200" b="1" dirty="0">
                <a:effectLst/>
                <a:latin typeface="Calibri" panose="020F0502020204030204" pitchFamily="34" charset="0"/>
                <a:ea typeface="Calibri" panose="020F0502020204030204" pitchFamily="34" charset="0"/>
                <a:cs typeface="Times New Roman" panose="02020603050405020304" pitchFamily="18" charset="0"/>
              </a:rPr>
              <a:t>We can view the Statistics of the captured file properties of a capture </a:t>
            </a:r>
          </a:p>
        </p:txBody>
      </p:sp>
      <p:pic>
        <p:nvPicPr>
          <p:cNvPr id="4" name="Picture 3">
            <a:extLst>
              <a:ext uri="{FF2B5EF4-FFF2-40B4-BE49-F238E27FC236}">
                <a16:creationId xmlns:a16="http://schemas.microsoft.com/office/drawing/2014/main" id="{0F5ACCB4-2627-42E1-E2DB-82AAD85B01D5}"/>
              </a:ext>
            </a:extLst>
          </p:cNvPr>
          <p:cNvPicPr>
            <a:picLocks noChangeAspect="1"/>
          </p:cNvPicPr>
          <p:nvPr/>
        </p:nvPicPr>
        <p:blipFill>
          <a:blip r:embed="rId2"/>
          <a:stretch>
            <a:fillRect/>
          </a:stretch>
        </p:blipFill>
        <p:spPr>
          <a:xfrm>
            <a:off x="0" y="1104900"/>
            <a:ext cx="18288000" cy="9193078"/>
          </a:xfrm>
          <a:prstGeom prst="rect">
            <a:avLst/>
          </a:prstGeom>
        </p:spPr>
      </p:pic>
    </p:spTree>
    <p:extLst>
      <p:ext uri="{BB962C8B-B14F-4D97-AF65-F5344CB8AC3E}">
        <p14:creationId xmlns:p14="http://schemas.microsoft.com/office/powerpoint/2010/main" val="23920694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A47B63-B51F-D4E0-2B1E-F1F1BC21DE44}"/>
              </a:ext>
            </a:extLst>
          </p:cNvPr>
          <p:cNvSpPr txBox="1"/>
          <p:nvPr/>
        </p:nvSpPr>
        <p:spPr>
          <a:xfrm>
            <a:off x="2286000" y="342900"/>
            <a:ext cx="9144000" cy="375552"/>
          </a:xfrm>
          <a:prstGeom prst="rect">
            <a:avLst/>
          </a:prstGeom>
          <a:noFill/>
        </p:spPr>
        <p:txBody>
          <a:bodyPr wrap="square">
            <a:spAutoFit/>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Round trip time(RTT) measures the time it takes to travel from client to server and then back</a:t>
            </a:r>
          </a:p>
        </p:txBody>
      </p:sp>
      <p:pic>
        <p:nvPicPr>
          <p:cNvPr id="4" name="Picture 3">
            <a:extLst>
              <a:ext uri="{FF2B5EF4-FFF2-40B4-BE49-F238E27FC236}">
                <a16:creationId xmlns:a16="http://schemas.microsoft.com/office/drawing/2014/main" id="{C8366842-FDCF-F73D-9327-EC9DB62814F5}"/>
              </a:ext>
            </a:extLst>
          </p:cNvPr>
          <p:cNvPicPr>
            <a:picLocks noChangeAspect="1"/>
          </p:cNvPicPr>
          <p:nvPr/>
        </p:nvPicPr>
        <p:blipFill>
          <a:blip r:embed="rId2"/>
          <a:stretch>
            <a:fillRect/>
          </a:stretch>
        </p:blipFill>
        <p:spPr>
          <a:xfrm>
            <a:off x="0" y="800100"/>
            <a:ext cx="18288000" cy="9624963"/>
          </a:xfrm>
          <a:prstGeom prst="rect">
            <a:avLst/>
          </a:prstGeom>
        </p:spPr>
      </p:pic>
    </p:spTree>
    <p:extLst>
      <p:ext uri="{BB962C8B-B14F-4D97-AF65-F5344CB8AC3E}">
        <p14:creationId xmlns:p14="http://schemas.microsoft.com/office/powerpoint/2010/main" val="1950657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F51827-093B-650B-450F-402463FE74BF}"/>
              </a:ext>
            </a:extLst>
          </p:cNvPr>
          <p:cNvSpPr txBox="1"/>
          <p:nvPr/>
        </p:nvSpPr>
        <p:spPr>
          <a:xfrm>
            <a:off x="2819400" y="38100"/>
            <a:ext cx="9144000" cy="721736"/>
          </a:xfrm>
          <a:prstGeom prst="rect">
            <a:avLst/>
          </a:prstGeom>
          <a:noFill/>
        </p:spPr>
        <p:txBody>
          <a:bodyPr wrap="square">
            <a:spAutoFit/>
          </a:bodyPr>
          <a:lstStyle/>
          <a:p>
            <a:pPr>
              <a:lnSpc>
                <a:spcPct val="107000"/>
              </a:lnSpc>
              <a:spcAft>
                <a:spcPts val="800"/>
              </a:spcAft>
            </a:pPr>
            <a:r>
              <a:rPr lang="en-IN" sz="4000" b="1" dirty="0">
                <a:effectLst/>
                <a:latin typeface="Calibri" panose="020F0502020204030204" pitchFamily="34" charset="0"/>
                <a:ea typeface="Calibri" panose="020F0502020204030204" pitchFamily="34" charset="0"/>
                <a:cs typeface="Times New Roman" panose="02020603050405020304" pitchFamily="18" charset="0"/>
              </a:rPr>
              <a:t>Throughput graph </a:t>
            </a:r>
          </a:p>
        </p:txBody>
      </p:sp>
      <p:pic>
        <p:nvPicPr>
          <p:cNvPr id="4" name="Picture 3">
            <a:extLst>
              <a:ext uri="{FF2B5EF4-FFF2-40B4-BE49-F238E27FC236}">
                <a16:creationId xmlns:a16="http://schemas.microsoft.com/office/drawing/2014/main" id="{EEEC5CCB-42BB-AA04-BD06-64316A9DD567}"/>
              </a:ext>
            </a:extLst>
          </p:cNvPr>
          <p:cNvPicPr>
            <a:picLocks noChangeAspect="1"/>
          </p:cNvPicPr>
          <p:nvPr/>
        </p:nvPicPr>
        <p:blipFill>
          <a:blip r:embed="rId2"/>
          <a:stretch>
            <a:fillRect/>
          </a:stretch>
        </p:blipFill>
        <p:spPr>
          <a:xfrm>
            <a:off x="0" y="794652"/>
            <a:ext cx="18288000" cy="9547464"/>
          </a:xfrm>
          <a:prstGeom prst="rect">
            <a:avLst/>
          </a:prstGeom>
        </p:spPr>
      </p:pic>
    </p:spTree>
    <p:extLst>
      <p:ext uri="{BB962C8B-B14F-4D97-AF65-F5344CB8AC3E}">
        <p14:creationId xmlns:p14="http://schemas.microsoft.com/office/powerpoint/2010/main" val="2878197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EE1D7"/>
        </a:solidFill>
        <a:effectLst/>
      </p:bgPr>
    </p:bg>
    <p:spTree>
      <p:nvGrpSpPr>
        <p:cNvPr id="1" name=""/>
        <p:cNvGrpSpPr/>
        <p:nvPr/>
      </p:nvGrpSpPr>
      <p:grpSpPr>
        <a:xfrm>
          <a:off x="0" y="0"/>
          <a:ext cx="0" cy="0"/>
          <a:chOff x="0" y="0"/>
          <a:chExt cx="0" cy="0"/>
        </a:xfrm>
      </p:grpSpPr>
      <p:grpSp>
        <p:nvGrpSpPr>
          <p:cNvPr id="2" name="Group 2"/>
          <p:cNvGrpSpPr/>
          <p:nvPr/>
        </p:nvGrpSpPr>
        <p:grpSpPr>
          <a:xfrm>
            <a:off x="1427048" y="3978076"/>
            <a:ext cx="3490544" cy="4208359"/>
            <a:chOff x="0" y="0"/>
            <a:chExt cx="919320" cy="1108374"/>
          </a:xfrm>
        </p:grpSpPr>
        <p:sp>
          <p:nvSpPr>
            <p:cNvPr id="3" name="Freeform 3"/>
            <p:cNvSpPr/>
            <p:nvPr/>
          </p:nvSpPr>
          <p:spPr>
            <a:xfrm>
              <a:off x="0" y="0"/>
              <a:ext cx="919320" cy="1108374"/>
            </a:xfrm>
            <a:custGeom>
              <a:avLst/>
              <a:gdLst/>
              <a:ahLst/>
              <a:cxnLst/>
              <a:rect l="l" t="t" r="r" b="b"/>
              <a:pathLst>
                <a:path w="919320" h="1108374">
                  <a:moveTo>
                    <a:pt x="0" y="0"/>
                  </a:moveTo>
                  <a:lnTo>
                    <a:pt x="919320" y="0"/>
                  </a:lnTo>
                  <a:lnTo>
                    <a:pt x="919320" y="1108374"/>
                  </a:lnTo>
                  <a:lnTo>
                    <a:pt x="0" y="1108374"/>
                  </a:lnTo>
                  <a:close/>
                </a:path>
              </a:pathLst>
            </a:custGeom>
            <a:solidFill>
              <a:srgbClr val="4F7386"/>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932173" y="687305"/>
            <a:ext cx="11740236" cy="1730229"/>
            <a:chOff x="0" y="0"/>
            <a:chExt cx="3092078" cy="455698"/>
          </a:xfrm>
        </p:grpSpPr>
        <p:sp>
          <p:nvSpPr>
            <p:cNvPr id="6" name="Freeform 6"/>
            <p:cNvSpPr/>
            <p:nvPr/>
          </p:nvSpPr>
          <p:spPr>
            <a:xfrm>
              <a:off x="0" y="0"/>
              <a:ext cx="3092079" cy="455698"/>
            </a:xfrm>
            <a:custGeom>
              <a:avLst/>
              <a:gdLst/>
              <a:ahLst/>
              <a:cxnLst/>
              <a:rect l="l" t="t" r="r" b="b"/>
              <a:pathLst>
                <a:path w="3092079" h="455698">
                  <a:moveTo>
                    <a:pt x="0" y="0"/>
                  </a:moveTo>
                  <a:lnTo>
                    <a:pt x="3092079" y="0"/>
                  </a:lnTo>
                  <a:lnTo>
                    <a:pt x="3092079" y="455698"/>
                  </a:lnTo>
                  <a:lnTo>
                    <a:pt x="0" y="455698"/>
                  </a:lnTo>
                  <a:close/>
                </a:path>
              </a:pathLst>
            </a:custGeom>
            <a:solidFill>
              <a:srgbClr val="3E3D3E"/>
            </a:solidFill>
            <a:ln w="38100">
              <a:solidFill>
                <a:srgbClr val="F1F2F2"/>
              </a:solidFill>
            </a:ln>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76611" y="8801100"/>
            <a:ext cx="19974273" cy="1861295"/>
            <a:chOff x="0" y="0"/>
            <a:chExt cx="5260714" cy="490218"/>
          </a:xfrm>
        </p:grpSpPr>
        <p:sp>
          <p:nvSpPr>
            <p:cNvPr id="9" name="Freeform 9"/>
            <p:cNvSpPr/>
            <p:nvPr/>
          </p:nvSpPr>
          <p:spPr>
            <a:xfrm>
              <a:off x="0" y="0"/>
              <a:ext cx="5260714" cy="490218"/>
            </a:xfrm>
            <a:custGeom>
              <a:avLst/>
              <a:gdLst/>
              <a:ahLst/>
              <a:cxnLst/>
              <a:rect l="l" t="t" r="r" b="b"/>
              <a:pathLst>
                <a:path w="5260714" h="490218">
                  <a:moveTo>
                    <a:pt x="0" y="0"/>
                  </a:moveTo>
                  <a:lnTo>
                    <a:pt x="5260714" y="0"/>
                  </a:lnTo>
                  <a:lnTo>
                    <a:pt x="5260714" y="490218"/>
                  </a:lnTo>
                  <a:lnTo>
                    <a:pt x="0" y="490218"/>
                  </a:lnTo>
                  <a:close/>
                </a:path>
              </a:pathLst>
            </a:custGeom>
            <a:solidFill>
              <a:srgbClr val="4F7386"/>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3412467" y="902355"/>
            <a:ext cx="10821630" cy="870142"/>
          </a:xfrm>
          <a:prstGeom prst="rect">
            <a:avLst/>
          </a:prstGeom>
        </p:spPr>
        <p:txBody>
          <a:bodyPr lIns="0" tIns="0" rIns="0" bIns="0" rtlCol="0" anchor="t">
            <a:spAutoFit/>
          </a:bodyPr>
          <a:lstStyle/>
          <a:p>
            <a:pPr algn="ctr">
              <a:lnSpc>
                <a:spcPts val="7160"/>
              </a:lnSpc>
            </a:pPr>
            <a:r>
              <a:rPr lang="en-US" sz="5114" spc="470">
                <a:solidFill>
                  <a:srgbClr val="FFFFFF"/>
                </a:solidFill>
                <a:latin typeface="Montserrat Extra-Bold"/>
              </a:rPr>
              <a:t>IMPLEMENTATION OF VOIP</a:t>
            </a:r>
          </a:p>
        </p:txBody>
      </p:sp>
      <p:sp>
        <p:nvSpPr>
          <p:cNvPr id="12" name="TextBox 12"/>
          <p:cNvSpPr txBox="1"/>
          <p:nvPr/>
        </p:nvSpPr>
        <p:spPr>
          <a:xfrm>
            <a:off x="1072711" y="4200158"/>
            <a:ext cx="4002511" cy="646421"/>
          </a:xfrm>
          <a:prstGeom prst="rect">
            <a:avLst/>
          </a:prstGeom>
        </p:spPr>
        <p:txBody>
          <a:bodyPr lIns="0" tIns="0" rIns="0" bIns="0" rtlCol="0" anchor="t">
            <a:spAutoFit/>
          </a:bodyPr>
          <a:lstStyle/>
          <a:p>
            <a:pPr algn="ctr">
              <a:lnSpc>
                <a:spcPts val="5320"/>
              </a:lnSpc>
            </a:pPr>
            <a:r>
              <a:rPr lang="en-US" sz="3800">
                <a:solidFill>
                  <a:srgbClr val="FFFFFF"/>
                </a:solidFill>
                <a:latin typeface="Montserrat"/>
              </a:rPr>
              <a:t>Phase 1</a:t>
            </a:r>
          </a:p>
        </p:txBody>
      </p:sp>
      <p:sp>
        <p:nvSpPr>
          <p:cNvPr id="13" name="AutoShape 13"/>
          <p:cNvSpPr/>
          <p:nvPr/>
        </p:nvSpPr>
        <p:spPr>
          <a:xfrm>
            <a:off x="2932173" y="3260046"/>
            <a:ext cx="12423654" cy="0"/>
          </a:xfrm>
          <a:prstGeom prst="line">
            <a:avLst/>
          </a:prstGeom>
          <a:ln w="133350" cap="flat">
            <a:solidFill>
              <a:srgbClr val="3E3D3E"/>
            </a:solidFill>
            <a:prstDash val="solid"/>
            <a:headEnd type="none" w="sm" len="sm"/>
            <a:tailEnd type="none" w="sm" len="sm"/>
          </a:ln>
        </p:spPr>
      </p:sp>
      <p:grpSp>
        <p:nvGrpSpPr>
          <p:cNvPr id="14" name="Group 14"/>
          <p:cNvGrpSpPr/>
          <p:nvPr/>
        </p:nvGrpSpPr>
        <p:grpSpPr>
          <a:xfrm>
            <a:off x="2932173" y="3326721"/>
            <a:ext cx="480294" cy="655427"/>
            <a:chOff x="0" y="0"/>
            <a:chExt cx="126497" cy="172623"/>
          </a:xfrm>
        </p:grpSpPr>
        <p:sp>
          <p:nvSpPr>
            <p:cNvPr id="15" name="Freeform 15"/>
            <p:cNvSpPr/>
            <p:nvPr/>
          </p:nvSpPr>
          <p:spPr>
            <a:xfrm>
              <a:off x="0" y="0"/>
              <a:ext cx="126497" cy="172623"/>
            </a:xfrm>
            <a:custGeom>
              <a:avLst/>
              <a:gdLst/>
              <a:ahLst/>
              <a:cxnLst/>
              <a:rect l="l" t="t" r="r" b="b"/>
              <a:pathLst>
                <a:path w="126497" h="172623">
                  <a:moveTo>
                    <a:pt x="0" y="0"/>
                  </a:moveTo>
                  <a:lnTo>
                    <a:pt x="126497" y="0"/>
                  </a:lnTo>
                  <a:lnTo>
                    <a:pt x="126497" y="172623"/>
                  </a:lnTo>
                  <a:lnTo>
                    <a:pt x="0" y="172623"/>
                  </a:lnTo>
                  <a:close/>
                </a:path>
              </a:pathLst>
            </a:custGeom>
            <a:solidFill>
              <a:srgbClr val="3E3D3E"/>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8903853" y="3326721"/>
            <a:ext cx="480294" cy="655427"/>
            <a:chOff x="0" y="0"/>
            <a:chExt cx="126497" cy="172623"/>
          </a:xfrm>
        </p:grpSpPr>
        <p:sp>
          <p:nvSpPr>
            <p:cNvPr id="18" name="Freeform 18"/>
            <p:cNvSpPr/>
            <p:nvPr/>
          </p:nvSpPr>
          <p:spPr>
            <a:xfrm>
              <a:off x="0" y="0"/>
              <a:ext cx="126497" cy="172623"/>
            </a:xfrm>
            <a:custGeom>
              <a:avLst/>
              <a:gdLst/>
              <a:ahLst/>
              <a:cxnLst/>
              <a:rect l="l" t="t" r="r" b="b"/>
              <a:pathLst>
                <a:path w="126497" h="172623">
                  <a:moveTo>
                    <a:pt x="0" y="0"/>
                  </a:moveTo>
                  <a:lnTo>
                    <a:pt x="126497" y="0"/>
                  </a:lnTo>
                  <a:lnTo>
                    <a:pt x="126497" y="172623"/>
                  </a:lnTo>
                  <a:lnTo>
                    <a:pt x="0" y="172623"/>
                  </a:lnTo>
                  <a:close/>
                </a:path>
              </a:pathLst>
            </a:custGeom>
            <a:solidFill>
              <a:srgbClr val="3E3D3E"/>
            </a:solidFill>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4875533" y="3326721"/>
            <a:ext cx="480294" cy="655427"/>
            <a:chOff x="0" y="0"/>
            <a:chExt cx="126497" cy="172623"/>
          </a:xfrm>
        </p:grpSpPr>
        <p:sp>
          <p:nvSpPr>
            <p:cNvPr id="21" name="Freeform 21"/>
            <p:cNvSpPr/>
            <p:nvPr/>
          </p:nvSpPr>
          <p:spPr>
            <a:xfrm>
              <a:off x="0" y="0"/>
              <a:ext cx="126497" cy="172623"/>
            </a:xfrm>
            <a:custGeom>
              <a:avLst/>
              <a:gdLst/>
              <a:ahLst/>
              <a:cxnLst/>
              <a:rect l="l" t="t" r="r" b="b"/>
              <a:pathLst>
                <a:path w="126497" h="172623">
                  <a:moveTo>
                    <a:pt x="0" y="0"/>
                  </a:moveTo>
                  <a:lnTo>
                    <a:pt x="126497" y="0"/>
                  </a:lnTo>
                  <a:lnTo>
                    <a:pt x="126497" y="172623"/>
                  </a:lnTo>
                  <a:lnTo>
                    <a:pt x="0" y="172623"/>
                  </a:lnTo>
                  <a:close/>
                </a:path>
              </a:pathLst>
            </a:custGeom>
            <a:solidFill>
              <a:srgbClr val="3E3D3E"/>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7398728" y="3982147"/>
            <a:ext cx="3490544" cy="4208359"/>
            <a:chOff x="0" y="0"/>
            <a:chExt cx="919320" cy="1108374"/>
          </a:xfrm>
        </p:grpSpPr>
        <p:sp>
          <p:nvSpPr>
            <p:cNvPr id="24" name="Freeform 24"/>
            <p:cNvSpPr/>
            <p:nvPr/>
          </p:nvSpPr>
          <p:spPr>
            <a:xfrm>
              <a:off x="0" y="0"/>
              <a:ext cx="919320" cy="1108374"/>
            </a:xfrm>
            <a:custGeom>
              <a:avLst/>
              <a:gdLst/>
              <a:ahLst/>
              <a:cxnLst/>
              <a:rect l="l" t="t" r="r" b="b"/>
              <a:pathLst>
                <a:path w="919320" h="1108374">
                  <a:moveTo>
                    <a:pt x="0" y="0"/>
                  </a:moveTo>
                  <a:lnTo>
                    <a:pt x="919320" y="0"/>
                  </a:lnTo>
                  <a:lnTo>
                    <a:pt x="919320" y="1108374"/>
                  </a:lnTo>
                  <a:lnTo>
                    <a:pt x="0" y="1108374"/>
                  </a:lnTo>
                  <a:close/>
                </a:path>
              </a:pathLst>
            </a:custGeom>
            <a:solidFill>
              <a:srgbClr val="4F7386"/>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12360991" y="3986219"/>
            <a:ext cx="5029084" cy="4208359"/>
            <a:chOff x="0" y="0"/>
            <a:chExt cx="1324533" cy="1108374"/>
          </a:xfrm>
        </p:grpSpPr>
        <p:sp>
          <p:nvSpPr>
            <p:cNvPr id="27" name="Freeform 27"/>
            <p:cNvSpPr/>
            <p:nvPr/>
          </p:nvSpPr>
          <p:spPr>
            <a:xfrm>
              <a:off x="0" y="0"/>
              <a:ext cx="1324533" cy="1108374"/>
            </a:xfrm>
            <a:custGeom>
              <a:avLst/>
              <a:gdLst/>
              <a:ahLst/>
              <a:cxnLst/>
              <a:rect l="l" t="t" r="r" b="b"/>
              <a:pathLst>
                <a:path w="1324533" h="1108374">
                  <a:moveTo>
                    <a:pt x="0" y="0"/>
                  </a:moveTo>
                  <a:lnTo>
                    <a:pt x="1324533" y="0"/>
                  </a:lnTo>
                  <a:lnTo>
                    <a:pt x="1324533" y="1108374"/>
                  </a:lnTo>
                  <a:lnTo>
                    <a:pt x="0" y="1108374"/>
                  </a:lnTo>
                  <a:close/>
                </a:path>
              </a:pathLst>
            </a:custGeom>
            <a:solidFill>
              <a:srgbClr val="4F7386"/>
            </a:solidFill>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1590466" y="5358347"/>
            <a:ext cx="3163708" cy="1225467"/>
          </a:xfrm>
          <a:prstGeom prst="rect">
            <a:avLst/>
          </a:prstGeom>
        </p:spPr>
        <p:txBody>
          <a:bodyPr lIns="0" tIns="0" rIns="0" bIns="0" rtlCol="0" anchor="t">
            <a:spAutoFit/>
          </a:bodyPr>
          <a:lstStyle/>
          <a:p>
            <a:pPr algn="ctr">
              <a:lnSpc>
                <a:spcPts val="4899"/>
              </a:lnSpc>
            </a:pPr>
            <a:r>
              <a:rPr lang="en-US" sz="3499">
                <a:solidFill>
                  <a:srgbClr val="FFFFFF"/>
                </a:solidFill>
                <a:latin typeface="Raleway"/>
              </a:rPr>
              <a:t>Capture SIP traffic</a:t>
            </a:r>
          </a:p>
        </p:txBody>
      </p:sp>
      <p:sp>
        <p:nvSpPr>
          <p:cNvPr id="30" name="TextBox 30"/>
          <p:cNvSpPr txBox="1"/>
          <p:nvPr/>
        </p:nvSpPr>
        <p:spPr>
          <a:xfrm>
            <a:off x="7142745" y="4200158"/>
            <a:ext cx="4002511" cy="646421"/>
          </a:xfrm>
          <a:prstGeom prst="rect">
            <a:avLst/>
          </a:prstGeom>
        </p:spPr>
        <p:txBody>
          <a:bodyPr lIns="0" tIns="0" rIns="0" bIns="0" rtlCol="0" anchor="t">
            <a:spAutoFit/>
          </a:bodyPr>
          <a:lstStyle/>
          <a:p>
            <a:pPr algn="ctr">
              <a:lnSpc>
                <a:spcPts val="5320"/>
              </a:lnSpc>
            </a:pPr>
            <a:r>
              <a:rPr lang="en-US" sz="3800">
                <a:solidFill>
                  <a:srgbClr val="FFFFFF"/>
                </a:solidFill>
                <a:latin typeface="Montserrat"/>
              </a:rPr>
              <a:t>Phase 2</a:t>
            </a:r>
          </a:p>
        </p:txBody>
      </p:sp>
      <p:sp>
        <p:nvSpPr>
          <p:cNvPr id="31" name="TextBox 31"/>
          <p:cNvSpPr txBox="1"/>
          <p:nvPr/>
        </p:nvSpPr>
        <p:spPr>
          <a:xfrm>
            <a:off x="13116930" y="4200158"/>
            <a:ext cx="4002511" cy="646421"/>
          </a:xfrm>
          <a:prstGeom prst="rect">
            <a:avLst/>
          </a:prstGeom>
        </p:spPr>
        <p:txBody>
          <a:bodyPr lIns="0" tIns="0" rIns="0" bIns="0" rtlCol="0" anchor="t">
            <a:spAutoFit/>
          </a:bodyPr>
          <a:lstStyle/>
          <a:p>
            <a:pPr algn="ctr">
              <a:lnSpc>
                <a:spcPts val="5320"/>
              </a:lnSpc>
            </a:pPr>
            <a:r>
              <a:rPr lang="en-US" sz="3800">
                <a:solidFill>
                  <a:srgbClr val="FFFFFF"/>
                </a:solidFill>
                <a:latin typeface="Montserrat"/>
              </a:rPr>
              <a:t>Phase 3</a:t>
            </a:r>
          </a:p>
        </p:txBody>
      </p:sp>
      <p:sp>
        <p:nvSpPr>
          <p:cNvPr id="32" name="TextBox 32"/>
          <p:cNvSpPr txBox="1"/>
          <p:nvPr/>
        </p:nvSpPr>
        <p:spPr>
          <a:xfrm>
            <a:off x="7562146" y="5358347"/>
            <a:ext cx="3163708" cy="1225467"/>
          </a:xfrm>
          <a:prstGeom prst="rect">
            <a:avLst/>
          </a:prstGeom>
        </p:spPr>
        <p:txBody>
          <a:bodyPr lIns="0" tIns="0" rIns="0" bIns="0" rtlCol="0" anchor="t">
            <a:spAutoFit/>
          </a:bodyPr>
          <a:lstStyle/>
          <a:p>
            <a:pPr algn="ctr">
              <a:lnSpc>
                <a:spcPts val="4899"/>
              </a:lnSpc>
            </a:pPr>
            <a:r>
              <a:rPr lang="en-US" sz="3499">
                <a:solidFill>
                  <a:srgbClr val="FFFFFF"/>
                </a:solidFill>
                <a:latin typeface="Raleway"/>
              </a:rPr>
              <a:t>Analyze RTP traffic</a:t>
            </a:r>
          </a:p>
        </p:txBody>
      </p:sp>
      <p:sp>
        <p:nvSpPr>
          <p:cNvPr id="33" name="TextBox 33"/>
          <p:cNvSpPr txBox="1"/>
          <p:nvPr/>
        </p:nvSpPr>
        <p:spPr>
          <a:xfrm>
            <a:off x="12360991" y="5121707"/>
            <a:ext cx="5029084" cy="2463634"/>
          </a:xfrm>
          <a:prstGeom prst="rect">
            <a:avLst/>
          </a:prstGeom>
        </p:spPr>
        <p:txBody>
          <a:bodyPr lIns="0" tIns="0" rIns="0" bIns="0" rtlCol="0" anchor="t">
            <a:spAutoFit/>
          </a:bodyPr>
          <a:lstStyle/>
          <a:p>
            <a:pPr algn="ctr">
              <a:lnSpc>
                <a:spcPts val="4899"/>
              </a:lnSpc>
            </a:pPr>
            <a:r>
              <a:rPr lang="en-US" sz="3499">
                <a:solidFill>
                  <a:srgbClr val="FFFFFF"/>
                </a:solidFill>
                <a:latin typeface="Raleway"/>
              </a:rPr>
              <a:t>Use Wireshark's built-in VoIP analysis features to monitor call quality, identify potential issues.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D0A12B-BB87-9832-8D85-838D83D49A6F}"/>
              </a:ext>
            </a:extLst>
          </p:cNvPr>
          <p:cNvSpPr txBox="1"/>
          <p:nvPr/>
        </p:nvSpPr>
        <p:spPr>
          <a:xfrm>
            <a:off x="304800" y="190500"/>
            <a:ext cx="9144000" cy="721736"/>
          </a:xfrm>
          <a:prstGeom prst="rect">
            <a:avLst/>
          </a:prstGeom>
          <a:noFill/>
        </p:spPr>
        <p:txBody>
          <a:bodyPr wrap="square">
            <a:spAutoFit/>
          </a:bodyPr>
          <a:lstStyle/>
          <a:p>
            <a:pPr>
              <a:lnSpc>
                <a:spcPct val="107000"/>
              </a:lnSpc>
              <a:spcAft>
                <a:spcPts val="800"/>
              </a:spcAft>
            </a:pPr>
            <a:r>
              <a:rPr lang="en-IN" sz="4000" b="1" dirty="0">
                <a:effectLst/>
                <a:latin typeface="Calibri" panose="020F0502020204030204" pitchFamily="34" charset="0"/>
                <a:ea typeface="Calibri" panose="020F0502020204030204" pitchFamily="34" charset="0"/>
                <a:cs typeface="Times New Roman" panose="02020603050405020304" pitchFamily="18" charset="0"/>
              </a:rPr>
              <a:t>Time Sequence for </a:t>
            </a:r>
            <a:r>
              <a:rPr lang="en-IN" sz="4000" b="1" dirty="0" err="1">
                <a:effectLst/>
                <a:latin typeface="Calibri" panose="020F0502020204030204" pitchFamily="34" charset="0"/>
                <a:ea typeface="Calibri" panose="020F0502020204030204" pitchFamily="34" charset="0"/>
                <a:cs typeface="Times New Roman" panose="02020603050405020304" pitchFamily="18" charset="0"/>
              </a:rPr>
              <a:t>tcptrace</a:t>
            </a:r>
            <a:endParaRPr lang="en-IN" sz="40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8C3DF30-6DAC-17F6-C710-90F4F72E4ACF}"/>
              </a:ext>
            </a:extLst>
          </p:cNvPr>
          <p:cNvPicPr>
            <a:picLocks noChangeAspect="1"/>
          </p:cNvPicPr>
          <p:nvPr/>
        </p:nvPicPr>
        <p:blipFill>
          <a:blip r:embed="rId2"/>
          <a:stretch>
            <a:fillRect/>
          </a:stretch>
        </p:blipFill>
        <p:spPr>
          <a:xfrm>
            <a:off x="18081" y="952500"/>
            <a:ext cx="18269919" cy="9349185"/>
          </a:xfrm>
          <a:prstGeom prst="rect">
            <a:avLst/>
          </a:prstGeom>
        </p:spPr>
      </p:pic>
    </p:spTree>
    <p:extLst>
      <p:ext uri="{BB962C8B-B14F-4D97-AF65-F5344CB8AC3E}">
        <p14:creationId xmlns:p14="http://schemas.microsoft.com/office/powerpoint/2010/main" val="26192077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00E592-2F3C-41AC-E729-66A29FA70CE9}"/>
              </a:ext>
            </a:extLst>
          </p:cNvPr>
          <p:cNvPicPr>
            <a:picLocks noChangeAspect="1"/>
          </p:cNvPicPr>
          <p:nvPr/>
        </p:nvPicPr>
        <p:blipFill>
          <a:blip r:embed="rId2"/>
          <a:stretch>
            <a:fillRect/>
          </a:stretch>
        </p:blipFill>
        <p:spPr>
          <a:xfrm>
            <a:off x="-19374" y="988436"/>
            <a:ext cx="18307373" cy="9410700"/>
          </a:xfrm>
          <a:prstGeom prst="rect">
            <a:avLst/>
          </a:prstGeom>
        </p:spPr>
      </p:pic>
      <p:sp>
        <p:nvSpPr>
          <p:cNvPr id="5" name="TextBox 4">
            <a:extLst>
              <a:ext uri="{FF2B5EF4-FFF2-40B4-BE49-F238E27FC236}">
                <a16:creationId xmlns:a16="http://schemas.microsoft.com/office/drawing/2014/main" id="{3C5FACD1-CCF3-4E33-9D38-B01E0EA35358}"/>
              </a:ext>
            </a:extLst>
          </p:cNvPr>
          <p:cNvSpPr txBox="1"/>
          <p:nvPr/>
        </p:nvSpPr>
        <p:spPr>
          <a:xfrm>
            <a:off x="1295400" y="114300"/>
            <a:ext cx="9144000" cy="721736"/>
          </a:xfrm>
          <a:prstGeom prst="rect">
            <a:avLst/>
          </a:prstGeom>
          <a:noFill/>
        </p:spPr>
        <p:txBody>
          <a:bodyPr wrap="square">
            <a:spAutoFit/>
          </a:bodyPr>
          <a:lstStyle/>
          <a:p>
            <a:pPr>
              <a:lnSpc>
                <a:spcPct val="107000"/>
              </a:lnSpc>
              <a:spcAft>
                <a:spcPts val="800"/>
              </a:spcAft>
            </a:pPr>
            <a:r>
              <a:rPr lang="en-IN" sz="4000" b="1" kern="100" dirty="0">
                <a:effectLst/>
                <a:latin typeface="Calibri" panose="020F0502020204030204" pitchFamily="34" charset="0"/>
                <a:ea typeface="Calibri" panose="020F0502020204030204" pitchFamily="34" charset="0"/>
                <a:cs typeface="Times New Roman" panose="02020603050405020304" pitchFamily="18" charset="0"/>
              </a:rPr>
              <a:t>Spotting an ARP STROM</a:t>
            </a:r>
            <a:endParaRPr lang="en-IN"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82268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2B8D1D-705A-E248-2E66-C073489F0DEC}"/>
              </a:ext>
            </a:extLst>
          </p:cNvPr>
          <p:cNvSpPr txBox="1"/>
          <p:nvPr/>
        </p:nvSpPr>
        <p:spPr>
          <a:xfrm>
            <a:off x="304800" y="927217"/>
            <a:ext cx="17373600" cy="8432565"/>
          </a:xfrm>
          <a:prstGeom prst="rect">
            <a:avLst/>
          </a:prstGeom>
          <a:noFill/>
        </p:spPr>
        <p:txBody>
          <a:bodyPr wrap="square">
            <a:spAutoFit/>
          </a:bodyPr>
          <a:lstStyle/>
          <a:p>
            <a:pPr>
              <a:lnSpc>
                <a:spcPct val="107000"/>
              </a:lnSpc>
              <a:spcAft>
                <a:spcPts val="800"/>
              </a:spcAft>
            </a:pPr>
            <a:r>
              <a:rPr lang="en-IN" sz="4400" kern="100" dirty="0">
                <a:effectLst/>
                <a:latin typeface="Calibri" panose="020F0502020204030204" pitchFamily="34" charset="0"/>
                <a:ea typeface="Calibri" panose="020F0502020204030204" pitchFamily="34" charset="0"/>
                <a:cs typeface="Times New Roman" panose="02020603050405020304" pitchFamily="18" charset="0"/>
              </a:rPr>
              <a:t>An ARP Strom or ARP Flood can degrade the Network. We should investigate it further.</a:t>
            </a:r>
          </a:p>
          <a:p>
            <a:pPr>
              <a:lnSpc>
                <a:spcPct val="107000"/>
              </a:lnSpc>
              <a:spcAft>
                <a:spcPts val="800"/>
              </a:spcAft>
            </a:pPr>
            <a:endParaRPr lang="en-IN" sz="4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4400" kern="100" dirty="0">
                <a:effectLst/>
                <a:latin typeface="Calibri" panose="020F0502020204030204" pitchFamily="34" charset="0"/>
                <a:ea typeface="Calibri" panose="020F0502020204030204" pitchFamily="34" charset="0"/>
                <a:cs typeface="Times New Roman" panose="02020603050405020304" pitchFamily="18" charset="0"/>
              </a:rPr>
              <a:t>It could be the reason of a Hardware misconfiguration or it can also be the cause of an Attack, that if once launched will keep generating ARP broadcast packets.</a:t>
            </a:r>
          </a:p>
          <a:p>
            <a:pPr>
              <a:lnSpc>
                <a:spcPct val="107000"/>
              </a:lnSpc>
              <a:spcAft>
                <a:spcPts val="800"/>
              </a:spcAft>
            </a:pPr>
            <a:endParaRPr lang="en-IN" sz="4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4400" kern="100" dirty="0">
                <a:effectLst/>
                <a:latin typeface="Calibri" panose="020F0502020204030204" pitchFamily="34" charset="0"/>
                <a:ea typeface="Calibri" panose="020F0502020204030204" pitchFamily="34" charset="0"/>
                <a:cs typeface="Times New Roman" panose="02020603050405020304" pitchFamily="18" charset="0"/>
              </a:rPr>
              <a:t>ARP Flooding could be the result of Malware.</a:t>
            </a:r>
          </a:p>
          <a:p>
            <a:endParaRPr lang="en-IN" sz="4400" dirty="0">
              <a:effectLst/>
              <a:latin typeface="Calibri" panose="020F0502020204030204" pitchFamily="34" charset="0"/>
              <a:ea typeface="Calibri" panose="020F0502020204030204" pitchFamily="34" charset="0"/>
              <a:cs typeface="Times New Roman" panose="02020603050405020304" pitchFamily="18" charset="0"/>
            </a:endParaRPr>
          </a:p>
          <a:p>
            <a:r>
              <a:rPr lang="en-IN" sz="4400" dirty="0">
                <a:effectLst/>
                <a:latin typeface="Calibri" panose="020F0502020204030204" pitchFamily="34" charset="0"/>
                <a:ea typeface="Calibri" panose="020F0502020204030204" pitchFamily="34" charset="0"/>
                <a:cs typeface="Times New Roman" panose="02020603050405020304" pitchFamily="18" charset="0"/>
              </a:rPr>
              <a:t>An ARP Flood Attack it will only affect a single subnetwork as an ARP Broadcast don’t pass through the router</a:t>
            </a:r>
            <a:endParaRPr lang="en-IN" sz="4400" dirty="0"/>
          </a:p>
        </p:txBody>
      </p:sp>
    </p:spTree>
    <p:extLst>
      <p:ext uri="{BB962C8B-B14F-4D97-AF65-F5344CB8AC3E}">
        <p14:creationId xmlns:p14="http://schemas.microsoft.com/office/powerpoint/2010/main" val="555834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22E677-883D-6252-B6E1-9778C4C42FFE}"/>
              </a:ext>
            </a:extLst>
          </p:cNvPr>
          <p:cNvSpPr txBox="1"/>
          <p:nvPr/>
        </p:nvSpPr>
        <p:spPr>
          <a:xfrm>
            <a:off x="3581400" y="419100"/>
            <a:ext cx="9144000" cy="658835"/>
          </a:xfrm>
          <a:prstGeom prst="rect">
            <a:avLst/>
          </a:prstGeom>
          <a:noFill/>
        </p:spPr>
        <p:txBody>
          <a:bodyPr wrap="square">
            <a:spAutoFit/>
          </a:bodyPr>
          <a:lstStyle/>
          <a:p>
            <a:pPr>
              <a:lnSpc>
                <a:spcPct val="107000"/>
              </a:lnSpc>
              <a:spcAft>
                <a:spcPts val="800"/>
              </a:spcAft>
            </a:pPr>
            <a:r>
              <a:rPr lang="en-IN" sz="3600" b="1" kern="100" dirty="0">
                <a:effectLst/>
                <a:latin typeface="Calibri" panose="020F0502020204030204" pitchFamily="34" charset="0"/>
                <a:ea typeface="Calibri" panose="020F0502020204030204" pitchFamily="34" charset="0"/>
                <a:cs typeface="Times New Roman" panose="02020603050405020304" pitchFamily="18" charset="0"/>
              </a:rPr>
              <a:t>Identifying </a:t>
            </a:r>
            <a:r>
              <a:rPr lang="en-IN" sz="3600" b="1" kern="100" dirty="0" err="1">
                <a:effectLst/>
                <a:latin typeface="Calibri" panose="020F0502020204030204" pitchFamily="34" charset="0"/>
                <a:ea typeface="Calibri" panose="020F0502020204030204" pitchFamily="34" charset="0"/>
                <a:cs typeface="Times New Roman" panose="02020603050405020304" pitchFamily="18" charset="0"/>
              </a:rPr>
              <a:t>Bursty</a:t>
            </a:r>
            <a:r>
              <a:rPr lang="en-IN" sz="3600" b="1" kern="100" dirty="0">
                <a:effectLst/>
                <a:latin typeface="Calibri" panose="020F0502020204030204" pitchFamily="34" charset="0"/>
                <a:ea typeface="Calibri" panose="020F0502020204030204" pitchFamily="34" charset="0"/>
                <a:cs typeface="Times New Roman" panose="02020603050405020304" pitchFamily="18" charset="0"/>
              </a:rPr>
              <a:t> Traffic</a:t>
            </a:r>
            <a:endParaRPr lang="en-IN"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4165ACF-1368-A438-4AED-E1213D7CF65E}"/>
              </a:ext>
            </a:extLst>
          </p:cNvPr>
          <p:cNvPicPr>
            <a:picLocks noChangeAspect="1"/>
          </p:cNvPicPr>
          <p:nvPr/>
        </p:nvPicPr>
        <p:blipFill>
          <a:blip r:embed="rId2"/>
          <a:stretch>
            <a:fillRect/>
          </a:stretch>
        </p:blipFill>
        <p:spPr>
          <a:xfrm>
            <a:off x="1293" y="1077935"/>
            <a:ext cx="18286707" cy="9209065"/>
          </a:xfrm>
          <a:prstGeom prst="rect">
            <a:avLst/>
          </a:prstGeom>
        </p:spPr>
      </p:pic>
    </p:spTree>
    <p:extLst>
      <p:ext uri="{BB962C8B-B14F-4D97-AF65-F5344CB8AC3E}">
        <p14:creationId xmlns:p14="http://schemas.microsoft.com/office/powerpoint/2010/main" val="11531724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AE254D-6E8E-31D0-0371-0629BA61C73A}"/>
              </a:ext>
            </a:extLst>
          </p:cNvPr>
          <p:cNvPicPr>
            <a:picLocks noChangeAspect="1"/>
          </p:cNvPicPr>
          <p:nvPr/>
        </p:nvPicPr>
        <p:blipFill>
          <a:blip r:embed="rId2"/>
          <a:stretch>
            <a:fillRect/>
          </a:stretch>
        </p:blipFill>
        <p:spPr>
          <a:xfrm>
            <a:off x="0" y="17436"/>
            <a:ext cx="18288000" cy="8648700"/>
          </a:xfrm>
          <a:prstGeom prst="rect">
            <a:avLst/>
          </a:prstGeom>
        </p:spPr>
      </p:pic>
      <p:sp>
        <p:nvSpPr>
          <p:cNvPr id="4" name="TextBox 3">
            <a:extLst>
              <a:ext uri="{FF2B5EF4-FFF2-40B4-BE49-F238E27FC236}">
                <a16:creationId xmlns:a16="http://schemas.microsoft.com/office/drawing/2014/main" id="{28133428-4F16-D6FE-5C19-B90CD5AC8C1B}"/>
              </a:ext>
            </a:extLst>
          </p:cNvPr>
          <p:cNvSpPr txBox="1"/>
          <p:nvPr/>
        </p:nvSpPr>
        <p:spPr>
          <a:xfrm>
            <a:off x="381000" y="8953500"/>
            <a:ext cx="15773400" cy="736355"/>
          </a:xfrm>
          <a:prstGeom prst="rect">
            <a:avLst/>
          </a:prstGeom>
          <a:noFill/>
        </p:spPr>
        <p:txBody>
          <a:bodyPr wrap="square">
            <a:spAutoFit/>
          </a:bodyPr>
          <a:lstStyle/>
          <a:p>
            <a:pPr>
              <a:lnSpc>
                <a:spcPct val="107000"/>
              </a:lnSpc>
              <a:spcAft>
                <a:spcPts val="800"/>
              </a:spcAf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As we can see the traffic was going along and there was an output drop as evidenced here at the time 16:28:57 second. Even small bursts can temporarily disrupt the flow. For example, while you are gaming</a:t>
            </a:r>
          </a:p>
        </p:txBody>
      </p:sp>
    </p:spTree>
    <p:extLst>
      <p:ext uri="{BB962C8B-B14F-4D97-AF65-F5344CB8AC3E}">
        <p14:creationId xmlns:p14="http://schemas.microsoft.com/office/powerpoint/2010/main" val="22123249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5593C4-238E-C15A-70F3-36F7234E0A8D}"/>
              </a:ext>
            </a:extLst>
          </p:cNvPr>
          <p:cNvSpPr txBox="1"/>
          <p:nvPr/>
        </p:nvSpPr>
        <p:spPr>
          <a:xfrm>
            <a:off x="533400" y="695295"/>
            <a:ext cx="15925800" cy="8896410"/>
          </a:xfrm>
          <a:prstGeom prst="rect">
            <a:avLst/>
          </a:prstGeom>
          <a:noFill/>
        </p:spPr>
        <p:txBody>
          <a:bodyPr wrap="square">
            <a:spAutoFit/>
          </a:bodyPr>
          <a:lstStyle/>
          <a:p>
            <a:pPr>
              <a:lnSpc>
                <a:spcPct val="107000"/>
              </a:lnSpc>
              <a:spcAft>
                <a:spcPts val="800"/>
              </a:spcAft>
            </a:pPr>
            <a:r>
              <a:rPr lang="en-IN" sz="3200" b="1" kern="100" dirty="0">
                <a:effectLst/>
                <a:latin typeface="Calibri" panose="020F0502020204030204" pitchFamily="34" charset="0"/>
                <a:ea typeface="Calibri" panose="020F0502020204030204" pitchFamily="34" charset="0"/>
                <a:cs typeface="Times New Roman" panose="02020603050405020304" pitchFamily="18" charset="0"/>
              </a:rPr>
              <a:t>Protecting from Packet Sniffing</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It can expose sensitive information, as long as we keep browser updated it will protect us.</a:t>
            </a:r>
          </a:p>
          <a:p>
            <a:pPr>
              <a:lnSpc>
                <a:spcPct val="107000"/>
              </a:lnSpc>
              <a:spcAft>
                <a:spcPts val="800"/>
              </a:spcAft>
            </a:pP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In the browser privacy and security, it tries to block social media trackers, cross-site tracking cookies.</a:t>
            </a:r>
          </a:p>
          <a:p>
            <a:pPr>
              <a:lnSpc>
                <a:spcPct val="107000"/>
              </a:lnSpc>
              <a:spcAft>
                <a:spcPts val="800"/>
              </a:spcAft>
            </a:pP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When you log in to some websites it will warn you if the connection is secure or not. </a:t>
            </a:r>
          </a:p>
          <a:p>
            <a:pPr>
              <a:lnSpc>
                <a:spcPct val="107000"/>
              </a:lnSpc>
              <a:spcAft>
                <a:spcPts val="800"/>
              </a:spcAft>
            </a:pP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I know that if I enter my username and password it will be encrypted by using transport layer security.</a:t>
            </a:r>
          </a:p>
          <a:p>
            <a:pPr>
              <a:lnSpc>
                <a:spcPct val="107000"/>
              </a:lnSpc>
              <a:spcAft>
                <a:spcPts val="800"/>
              </a:spcAft>
            </a:pP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3200" b="1" kern="100" dirty="0">
                <a:effectLst/>
                <a:latin typeface="Calibri" panose="020F0502020204030204" pitchFamily="34" charset="0"/>
                <a:ea typeface="Calibri" panose="020F0502020204030204" pitchFamily="34" charset="0"/>
                <a:cs typeface="Times New Roman" panose="02020603050405020304" pitchFamily="18" charset="0"/>
              </a:rPr>
              <a:t>MACOF Attack</a:t>
            </a:r>
          </a:p>
          <a:p>
            <a:pPr>
              <a:lnSpc>
                <a:spcPct val="107000"/>
              </a:lnSpc>
              <a:spcAft>
                <a:spcPts val="800"/>
              </a:spcAft>
            </a:pP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On a switch there is a MAC Address table or CAM(Content Addressable Memory) Table.</a:t>
            </a:r>
          </a:p>
          <a:p>
            <a:pPr>
              <a:lnSpc>
                <a:spcPct val="107000"/>
              </a:lnSpc>
              <a:spcAft>
                <a:spcPts val="800"/>
              </a:spcAft>
            </a:pP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A </a:t>
            </a:r>
            <a:r>
              <a:rPr lang="en-IN" sz="3200" kern="100" dirty="0" err="1">
                <a:effectLst/>
                <a:latin typeface="Calibri" panose="020F0502020204030204" pitchFamily="34" charset="0"/>
                <a:ea typeface="Calibri" panose="020F0502020204030204" pitchFamily="34" charset="0"/>
                <a:cs typeface="Times New Roman" panose="02020603050405020304" pitchFamily="18" charset="0"/>
              </a:rPr>
              <a:t>macof</a:t>
            </a: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 attack can flood this table and overwhelm the switch with 1000s of bogus entries. At that point the switch will act as Hub and allow all the traffic to flow out of all the ports. </a:t>
            </a:r>
          </a:p>
          <a:p>
            <a:pPr>
              <a:lnSpc>
                <a:spcPct val="107000"/>
              </a:lnSpc>
              <a:spcAft>
                <a:spcPts val="800"/>
              </a:spcAft>
            </a:pPr>
            <a:br>
              <a:rPr lang="en-IN" sz="3200" kern="100" dirty="0">
                <a:effectLst/>
                <a:latin typeface="Calibri" panose="020F0502020204030204" pitchFamily="34" charset="0"/>
                <a:ea typeface="Calibri" panose="020F0502020204030204" pitchFamily="34" charset="0"/>
                <a:cs typeface="Times New Roman" panose="02020603050405020304" pitchFamily="18" charset="0"/>
              </a:rPr>
            </a:b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As we can see a number of different IPv4 addresses &amp; some of them aren’t legal to use such as multicast and private IP addresses.</a:t>
            </a:r>
          </a:p>
        </p:txBody>
      </p:sp>
    </p:spTree>
    <p:extLst>
      <p:ext uri="{BB962C8B-B14F-4D97-AF65-F5344CB8AC3E}">
        <p14:creationId xmlns:p14="http://schemas.microsoft.com/office/powerpoint/2010/main" val="863379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7C80E2-DBEC-1E57-C0CB-F495001F2CD1}"/>
              </a:ext>
            </a:extLst>
          </p:cNvPr>
          <p:cNvPicPr>
            <a:picLocks noChangeAspect="1"/>
          </p:cNvPicPr>
          <p:nvPr/>
        </p:nvPicPr>
        <p:blipFill>
          <a:blip r:embed="rId2"/>
          <a:stretch>
            <a:fillRect/>
          </a:stretch>
        </p:blipFill>
        <p:spPr>
          <a:xfrm>
            <a:off x="0" y="0"/>
            <a:ext cx="18288000" cy="8572500"/>
          </a:xfrm>
          <a:prstGeom prst="rect">
            <a:avLst/>
          </a:prstGeom>
        </p:spPr>
      </p:pic>
      <p:sp>
        <p:nvSpPr>
          <p:cNvPr id="4" name="TextBox 3">
            <a:extLst>
              <a:ext uri="{FF2B5EF4-FFF2-40B4-BE49-F238E27FC236}">
                <a16:creationId xmlns:a16="http://schemas.microsoft.com/office/drawing/2014/main" id="{98E3C74E-4E8B-A5B4-526E-1EE7FB820D93}"/>
              </a:ext>
            </a:extLst>
          </p:cNvPr>
          <p:cNvSpPr txBox="1"/>
          <p:nvPr/>
        </p:nvSpPr>
        <p:spPr>
          <a:xfrm>
            <a:off x="495300" y="8953500"/>
            <a:ext cx="17297400" cy="993926"/>
          </a:xfrm>
          <a:prstGeom prst="rect">
            <a:avLst/>
          </a:prstGeom>
          <a:noFill/>
        </p:spPr>
        <p:txBody>
          <a:bodyPr wrap="square">
            <a:spAutoFit/>
          </a:bodyPr>
          <a:lstStyle/>
          <a:p>
            <a:pPr>
              <a:lnSpc>
                <a:spcPct val="107000"/>
              </a:lnSpc>
              <a:spcAft>
                <a:spcPts val="800"/>
              </a:spcAft>
            </a:pP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But it doesn’t matter as the attacker sets up their software and it just throws bogus IP addresses &amp; MAC addresses onto the network.</a:t>
            </a:r>
          </a:p>
        </p:txBody>
      </p:sp>
    </p:spTree>
    <p:extLst>
      <p:ext uri="{BB962C8B-B14F-4D97-AF65-F5344CB8AC3E}">
        <p14:creationId xmlns:p14="http://schemas.microsoft.com/office/powerpoint/2010/main" val="2167696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5FAA88-FA59-BC1B-E31B-671574EBA585}"/>
              </a:ext>
            </a:extLst>
          </p:cNvPr>
          <p:cNvPicPr>
            <a:picLocks noChangeAspect="1"/>
          </p:cNvPicPr>
          <p:nvPr/>
        </p:nvPicPr>
        <p:blipFill>
          <a:blip r:embed="rId2"/>
          <a:stretch>
            <a:fillRect/>
          </a:stretch>
        </p:blipFill>
        <p:spPr>
          <a:xfrm>
            <a:off x="0" y="1518325"/>
            <a:ext cx="18288000" cy="8768675"/>
          </a:xfrm>
          <a:prstGeom prst="rect">
            <a:avLst/>
          </a:prstGeom>
        </p:spPr>
      </p:pic>
      <p:sp>
        <p:nvSpPr>
          <p:cNvPr id="4" name="TextBox 3">
            <a:extLst>
              <a:ext uri="{FF2B5EF4-FFF2-40B4-BE49-F238E27FC236}">
                <a16:creationId xmlns:a16="http://schemas.microsoft.com/office/drawing/2014/main" id="{D9B1E938-AFEC-423A-9032-3A838AAE3139}"/>
              </a:ext>
            </a:extLst>
          </p:cNvPr>
          <p:cNvSpPr txBox="1"/>
          <p:nvPr/>
        </p:nvSpPr>
        <p:spPr>
          <a:xfrm>
            <a:off x="152400" y="34225"/>
            <a:ext cx="16073034" cy="1251625"/>
          </a:xfrm>
          <a:prstGeom prst="rect">
            <a:avLst/>
          </a:prstGeom>
          <a:noFill/>
        </p:spPr>
        <p:txBody>
          <a:bodyPr wrap="square">
            <a:spAutoFit/>
          </a:bodyPr>
          <a:lstStyle/>
          <a:p>
            <a:pPr>
              <a:lnSpc>
                <a:spcPct val="107000"/>
              </a:lnSpc>
              <a:spcAft>
                <a:spcPts val="800"/>
              </a:spcAft>
            </a:pPr>
            <a:r>
              <a:rPr lang="en-IN" sz="3600" b="1" kern="100" dirty="0">
                <a:effectLst/>
                <a:latin typeface="Calibri" panose="020F0502020204030204" pitchFamily="34" charset="0"/>
                <a:ea typeface="Calibri" panose="020F0502020204030204" pitchFamily="34" charset="0"/>
                <a:cs typeface="Times New Roman" panose="02020603050405020304" pitchFamily="18" charset="0"/>
              </a:rPr>
              <a:t>There are many SYN(</a:t>
            </a:r>
            <a:r>
              <a:rPr lang="en-IN" sz="3600" b="0" i="0" dirty="0">
                <a:effectLst/>
                <a:latin typeface="Söhne"/>
              </a:rPr>
              <a:t>synchronize packets)</a:t>
            </a:r>
            <a:r>
              <a:rPr lang="en-IN" sz="3600" b="1" kern="100" dirty="0">
                <a:effectLst/>
                <a:latin typeface="Calibri" panose="020F0502020204030204" pitchFamily="34" charset="0"/>
                <a:ea typeface="Calibri" panose="020F0502020204030204" pitchFamily="34" charset="0"/>
                <a:cs typeface="Times New Roman" panose="02020603050405020304" pitchFamily="18" charset="0"/>
              </a:rPr>
              <a:t> packets transferred in the capture filter. But, are there any acknowledgements ?</a:t>
            </a:r>
          </a:p>
        </p:txBody>
      </p:sp>
    </p:spTree>
    <p:extLst>
      <p:ext uri="{BB962C8B-B14F-4D97-AF65-F5344CB8AC3E}">
        <p14:creationId xmlns:p14="http://schemas.microsoft.com/office/powerpoint/2010/main" val="2714193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030A71-C625-9049-4C50-426E0B863558}"/>
              </a:ext>
            </a:extLst>
          </p:cNvPr>
          <p:cNvSpPr txBox="1"/>
          <p:nvPr/>
        </p:nvSpPr>
        <p:spPr>
          <a:xfrm>
            <a:off x="457200" y="266700"/>
            <a:ext cx="15240000" cy="1225464"/>
          </a:xfrm>
          <a:prstGeom prst="rect">
            <a:avLst/>
          </a:prstGeom>
          <a:noFill/>
        </p:spPr>
        <p:txBody>
          <a:bodyPr wrap="square">
            <a:spAutoFit/>
          </a:bodyPr>
          <a:lstStyle/>
          <a:p>
            <a:pPr>
              <a:lnSpc>
                <a:spcPct val="107000"/>
              </a:lnSpc>
              <a:spcAft>
                <a:spcPts val="800"/>
              </a:spcAft>
            </a:pPr>
            <a:r>
              <a:rPr lang="en-IN" sz="3200" b="1" kern="100" dirty="0">
                <a:effectLst/>
                <a:latin typeface="Calibri" panose="020F0502020204030204" pitchFamily="34" charset="0"/>
                <a:ea typeface="Calibri" panose="020F0502020204030204" pitchFamily="34" charset="0"/>
                <a:cs typeface="Times New Roman" panose="02020603050405020304" pitchFamily="18" charset="0"/>
              </a:rPr>
              <a:t>When we type </a:t>
            </a:r>
            <a:r>
              <a:rPr lang="en-IN" sz="3200" b="1" kern="100" dirty="0" err="1">
                <a:effectLst/>
                <a:latin typeface="Calibri" panose="020F0502020204030204" pitchFamily="34" charset="0"/>
                <a:ea typeface="Calibri" panose="020F0502020204030204" pitchFamily="34" charset="0"/>
                <a:cs typeface="Times New Roman" panose="02020603050405020304" pitchFamily="18" charset="0"/>
              </a:rPr>
              <a:t>tcp.flags.ack</a:t>
            </a:r>
            <a:r>
              <a:rPr lang="en-IN" sz="3200" b="1" kern="100" dirty="0">
                <a:effectLst/>
                <a:latin typeface="Calibri" panose="020F0502020204030204" pitchFamily="34" charset="0"/>
                <a:ea typeface="Calibri" panose="020F0502020204030204" pitchFamily="34" charset="0"/>
                <a:cs typeface="Times New Roman" panose="02020603050405020304" pitchFamily="18" charset="0"/>
              </a:rPr>
              <a:t> == 1 in the display filter there are no acknowledgements.</a:t>
            </a:r>
          </a:p>
          <a:p>
            <a:pPr>
              <a:lnSpc>
                <a:spcPct val="107000"/>
              </a:lnSpc>
              <a:spcAft>
                <a:spcPts val="800"/>
              </a:spcAft>
            </a:pPr>
            <a:r>
              <a:rPr lang="en-IN" sz="3200" b="1" kern="100" dirty="0">
                <a:effectLst/>
                <a:latin typeface="Calibri" panose="020F0502020204030204" pitchFamily="34" charset="0"/>
                <a:ea typeface="Calibri" panose="020F0502020204030204" pitchFamily="34" charset="0"/>
                <a:cs typeface="Times New Roman" panose="02020603050405020304" pitchFamily="18" charset="0"/>
              </a:rPr>
              <a:t>So, that’s the signature of a </a:t>
            </a:r>
            <a:r>
              <a:rPr lang="en-IN" sz="3200" b="1" kern="100" dirty="0" err="1">
                <a:effectLst/>
                <a:latin typeface="Calibri" panose="020F0502020204030204" pitchFamily="34" charset="0"/>
                <a:ea typeface="Calibri" panose="020F0502020204030204" pitchFamily="34" charset="0"/>
                <a:cs typeface="Times New Roman" panose="02020603050405020304" pitchFamily="18" charset="0"/>
              </a:rPr>
              <a:t>macof</a:t>
            </a:r>
            <a:r>
              <a:rPr lang="en-IN" sz="3200" b="1" kern="100" dirty="0">
                <a:effectLst/>
                <a:latin typeface="Calibri" panose="020F0502020204030204" pitchFamily="34" charset="0"/>
                <a:ea typeface="Calibri" panose="020F0502020204030204" pitchFamily="34" charset="0"/>
                <a:cs typeface="Times New Roman" panose="02020603050405020304" pitchFamily="18" charset="0"/>
              </a:rPr>
              <a:t> Attack.</a:t>
            </a:r>
          </a:p>
        </p:txBody>
      </p:sp>
      <p:pic>
        <p:nvPicPr>
          <p:cNvPr id="4" name="Picture 3">
            <a:extLst>
              <a:ext uri="{FF2B5EF4-FFF2-40B4-BE49-F238E27FC236}">
                <a16:creationId xmlns:a16="http://schemas.microsoft.com/office/drawing/2014/main" id="{D5C29B5D-57B1-95A0-8401-05AEBA323207}"/>
              </a:ext>
            </a:extLst>
          </p:cNvPr>
          <p:cNvPicPr>
            <a:picLocks noChangeAspect="1"/>
          </p:cNvPicPr>
          <p:nvPr/>
        </p:nvPicPr>
        <p:blipFill>
          <a:blip r:embed="rId2"/>
          <a:stretch>
            <a:fillRect/>
          </a:stretch>
        </p:blipFill>
        <p:spPr>
          <a:xfrm>
            <a:off x="1" y="1492164"/>
            <a:ext cx="18288000" cy="8794836"/>
          </a:xfrm>
          <a:prstGeom prst="rect">
            <a:avLst/>
          </a:prstGeom>
        </p:spPr>
      </p:pic>
    </p:spTree>
    <p:extLst>
      <p:ext uri="{BB962C8B-B14F-4D97-AF65-F5344CB8AC3E}">
        <p14:creationId xmlns:p14="http://schemas.microsoft.com/office/powerpoint/2010/main" val="17234611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0676A0-3F90-4D6C-2C2D-C7ED4BBA8551}"/>
              </a:ext>
            </a:extLst>
          </p:cNvPr>
          <p:cNvSpPr txBox="1"/>
          <p:nvPr/>
        </p:nvSpPr>
        <p:spPr>
          <a:xfrm>
            <a:off x="152400" y="1028700"/>
            <a:ext cx="15011400" cy="6814686"/>
          </a:xfrm>
          <a:prstGeom prst="rect">
            <a:avLst/>
          </a:prstGeom>
          <a:noFill/>
        </p:spPr>
        <p:txBody>
          <a:bodyPr wrap="square">
            <a:spAutoFit/>
          </a:bodyPr>
          <a:lstStyle/>
          <a:p>
            <a:pPr>
              <a:lnSpc>
                <a:spcPct val="107000"/>
              </a:lnSpc>
              <a:spcAft>
                <a:spcPts val="800"/>
              </a:spcAft>
            </a:pPr>
            <a:r>
              <a:rPr lang="en-IN" sz="3600" b="1" dirty="0" err="1">
                <a:effectLst/>
                <a:latin typeface="Calibri" panose="020F0502020204030204" pitchFamily="34" charset="0"/>
                <a:ea typeface="Calibri" panose="020F0502020204030204" pitchFamily="34" charset="0"/>
                <a:cs typeface="Times New Roman" panose="02020603050405020304" pitchFamily="18" charset="0"/>
              </a:rPr>
              <a:t>Tshark</a:t>
            </a:r>
            <a:endParaRPr lang="en-IN" sz="3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600" dirty="0" err="1">
                <a:effectLst/>
                <a:latin typeface="Calibri" panose="020F0502020204030204" pitchFamily="34" charset="0"/>
                <a:ea typeface="Calibri" panose="020F0502020204030204" pitchFamily="34" charset="0"/>
                <a:cs typeface="Times New Roman" panose="02020603050405020304" pitchFamily="18" charset="0"/>
              </a:rPr>
              <a:t>Tshark</a:t>
            </a:r>
            <a:r>
              <a:rPr lang="en-IN" sz="3600" dirty="0">
                <a:effectLst/>
                <a:latin typeface="Calibri" panose="020F0502020204030204" pitchFamily="34" charset="0"/>
                <a:ea typeface="Calibri" panose="020F0502020204030204" pitchFamily="34" charset="0"/>
                <a:cs typeface="Times New Roman" panose="02020603050405020304" pitchFamily="18" charset="0"/>
              </a:rPr>
              <a:t> is used to run simple captures through the </a:t>
            </a:r>
            <a:r>
              <a:rPr lang="en-IN" sz="3600" dirty="0" err="1">
                <a:effectLst/>
                <a:latin typeface="Calibri" panose="020F0502020204030204" pitchFamily="34" charset="0"/>
                <a:ea typeface="Calibri" panose="020F0502020204030204" pitchFamily="34" charset="0"/>
                <a:cs typeface="Times New Roman" panose="02020603050405020304" pitchFamily="18" charset="0"/>
              </a:rPr>
              <a:t>cmd</a:t>
            </a:r>
            <a:r>
              <a:rPr lang="en-IN" sz="3600" dirty="0">
                <a:effectLst/>
                <a:latin typeface="Calibri" panose="020F0502020204030204" pitchFamily="34" charset="0"/>
                <a:ea typeface="Calibri" panose="020F0502020204030204" pitchFamily="34" charset="0"/>
                <a:cs typeface="Times New Roman" panose="02020603050405020304" pitchFamily="18" charset="0"/>
              </a:rPr>
              <a:t> prompt and analyse captured packets in Wireshark and can also limit to capture a particular port.</a:t>
            </a:r>
          </a:p>
          <a:p>
            <a:pPr>
              <a:lnSpc>
                <a:spcPct val="107000"/>
              </a:lnSpc>
              <a:spcAft>
                <a:spcPts val="800"/>
              </a:spcAft>
            </a:pPr>
            <a:r>
              <a:rPr lang="en-IN" sz="3600" b="1" dirty="0">
                <a:effectLst/>
                <a:latin typeface="Calibri" panose="020F0502020204030204" pitchFamily="34" charset="0"/>
                <a:ea typeface="Calibri" panose="020F0502020204030204" pitchFamily="34" charset="0"/>
                <a:cs typeface="Times New Roman" panose="02020603050405020304" pitchFamily="18" charset="0"/>
              </a:rPr>
              <a:t>Commands:</a:t>
            </a:r>
            <a:endParaRPr lang="en-IN" sz="3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600" dirty="0">
                <a:effectLst/>
                <a:latin typeface="Calibri" panose="020F0502020204030204" pitchFamily="34" charset="0"/>
                <a:ea typeface="Calibri" panose="020F0502020204030204" pitchFamily="34" charset="0"/>
                <a:cs typeface="Times New Roman" panose="02020603050405020304" pitchFamily="18" charset="0"/>
              </a:rPr>
              <a:t>cd ..</a:t>
            </a:r>
          </a:p>
          <a:p>
            <a:pPr>
              <a:lnSpc>
                <a:spcPct val="107000"/>
              </a:lnSpc>
              <a:spcAft>
                <a:spcPts val="800"/>
              </a:spcAft>
            </a:pPr>
            <a:r>
              <a:rPr lang="en-IN" sz="3600" dirty="0">
                <a:effectLst/>
                <a:latin typeface="Calibri" panose="020F0502020204030204" pitchFamily="34" charset="0"/>
                <a:ea typeface="Calibri" panose="020F0502020204030204" pitchFamily="34" charset="0"/>
                <a:cs typeface="Times New Roman" panose="02020603050405020304" pitchFamily="18" charset="0"/>
              </a:rPr>
              <a:t>cd ..</a:t>
            </a:r>
          </a:p>
          <a:p>
            <a:pPr>
              <a:lnSpc>
                <a:spcPct val="107000"/>
              </a:lnSpc>
              <a:spcAft>
                <a:spcPts val="800"/>
              </a:spcAft>
            </a:pPr>
            <a:r>
              <a:rPr lang="en-IN" sz="3600" dirty="0">
                <a:effectLst/>
                <a:latin typeface="Calibri" panose="020F0502020204030204" pitchFamily="34" charset="0"/>
                <a:ea typeface="Calibri" panose="020F0502020204030204" pitchFamily="34" charset="0"/>
                <a:cs typeface="Times New Roman" panose="02020603050405020304" pitchFamily="18" charset="0"/>
              </a:rPr>
              <a:t>cd “Program Files”</a:t>
            </a:r>
          </a:p>
          <a:p>
            <a:pPr>
              <a:lnSpc>
                <a:spcPct val="107000"/>
              </a:lnSpc>
              <a:spcAft>
                <a:spcPts val="800"/>
              </a:spcAft>
            </a:pPr>
            <a:r>
              <a:rPr lang="en-IN" sz="3600" dirty="0">
                <a:effectLst/>
                <a:latin typeface="Calibri" panose="020F0502020204030204" pitchFamily="34" charset="0"/>
                <a:ea typeface="Calibri" panose="020F0502020204030204" pitchFamily="34" charset="0"/>
                <a:cs typeface="Times New Roman" panose="02020603050405020304" pitchFamily="18" charset="0"/>
              </a:rPr>
              <a:t>cd “Wireshark”</a:t>
            </a:r>
          </a:p>
          <a:p>
            <a:pPr>
              <a:lnSpc>
                <a:spcPct val="107000"/>
              </a:lnSpc>
              <a:spcAft>
                <a:spcPts val="800"/>
              </a:spcAft>
            </a:pPr>
            <a:r>
              <a:rPr lang="en-IN" sz="3600" dirty="0" err="1">
                <a:effectLst/>
                <a:latin typeface="Calibri" panose="020F0502020204030204" pitchFamily="34" charset="0"/>
                <a:ea typeface="Calibri" panose="020F0502020204030204" pitchFamily="34" charset="0"/>
                <a:cs typeface="Times New Roman" panose="02020603050405020304" pitchFamily="18" charset="0"/>
              </a:rPr>
              <a:t>tshark</a:t>
            </a:r>
            <a:r>
              <a:rPr lang="en-IN" sz="3600" dirty="0">
                <a:effectLst/>
                <a:latin typeface="Calibri" panose="020F0502020204030204" pitchFamily="34" charset="0"/>
                <a:ea typeface="Calibri" panose="020F0502020204030204" pitchFamily="34" charset="0"/>
                <a:cs typeface="Times New Roman" panose="02020603050405020304" pitchFamily="18" charset="0"/>
              </a:rPr>
              <a:t> -</a:t>
            </a:r>
            <a:r>
              <a:rPr lang="en-IN" sz="3600" dirty="0" err="1">
                <a:effectLst/>
                <a:latin typeface="Calibri" panose="020F0502020204030204" pitchFamily="34" charset="0"/>
                <a:ea typeface="Calibri" panose="020F0502020204030204" pitchFamily="34" charset="0"/>
                <a:cs typeface="Times New Roman" panose="02020603050405020304" pitchFamily="18" charset="0"/>
              </a:rPr>
              <a:t>i</a:t>
            </a:r>
            <a:r>
              <a:rPr lang="en-IN" sz="3600" dirty="0">
                <a:effectLst/>
                <a:latin typeface="Calibri" panose="020F0502020204030204" pitchFamily="34" charset="0"/>
                <a:ea typeface="Calibri" panose="020F0502020204030204" pitchFamily="34" charset="0"/>
                <a:cs typeface="Times New Roman" panose="02020603050405020304" pitchFamily="18" charset="0"/>
              </a:rPr>
              <a:t> “</a:t>
            </a:r>
            <a:r>
              <a:rPr lang="en-IN" sz="3600" dirty="0" err="1">
                <a:effectLst/>
                <a:latin typeface="Calibri" panose="020F0502020204030204" pitchFamily="34" charset="0"/>
                <a:ea typeface="Calibri" panose="020F0502020204030204" pitchFamily="34" charset="0"/>
                <a:cs typeface="Times New Roman" panose="02020603050405020304" pitchFamily="18" charset="0"/>
              </a:rPr>
              <a:t>WiFi</a:t>
            </a:r>
            <a:r>
              <a:rPr lang="en-IN" sz="3600" dirty="0">
                <a:effectLst/>
                <a:latin typeface="Calibri" panose="020F0502020204030204" pitchFamily="34" charset="0"/>
                <a:ea typeface="Calibri" panose="020F0502020204030204" pitchFamily="34" charset="0"/>
                <a:cs typeface="Times New Roman" panose="02020603050405020304" pitchFamily="18" charset="0"/>
              </a:rPr>
              <a:t>” -a duration:10 -w </a:t>
            </a:r>
            <a:r>
              <a:rPr lang="en-IN" sz="3600" dirty="0" err="1">
                <a:effectLst/>
                <a:latin typeface="Calibri" panose="020F0502020204030204" pitchFamily="34" charset="0"/>
                <a:ea typeface="Calibri" panose="020F0502020204030204" pitchFamily="34" charset="0"/>
                <a:cs typeface="Times New Roman" panose="02020603050405020304" pitchFamily="18" charset="0"/>
              </a:rPr>
              <a:t>tshark.pcap</a:t>
            </a:r>
            <a:endParaRPr lang="en-IN" sz="3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600" dirty="0" err="1">
                <a:effectLst/>
                <a:latin typeface="Calibri" panose="020F0502020204030204" pitchFamily="34" charset="0"/>
                <a:ea typeface="Calibri" panose="020F0502020204030204" pitchFamily="34" charset="0"/>
                <a:cs typeface="Times New Roman" panose="02020603050405020304" pitchFamily="18" charset="0"/>
              </a:rPr>
              <a:t>tshark</a:t>
            </a:r>
            <a:r>
              <a:rPr lang="en-IN" sz="3600" dirty="0">
                <a:effectLst/>
                <a:latin typeface="Calibri" panose="020F0502020204030204" pitchFamily="34" charset="0"/>
                <a:ea typeface="Calibri" panose="020F0502020204030204" pitchFamily="34" charset="0"/>
                <a:cs typeface="Times New Roman" panose="02020603050405020304" pitchFamily="18" charset="0"/>
              </a:rPr>
              <a:t> –</a:t>
            </a:r>
            <a:r>
              <a:rPr lang="en-IN" sz="3600" dirty="0" err="1">
                <a:effectLst/>
                <a:latin typeface="Calibri" panose="020F0502020204030204" pitchFamily="34" charset="0"/>
                <a:ea typeface="Calibri" panose="020F0502020204030204" pitchFamily="34" charset="0"/>
                <a:cs typeface="Times New Roman" panose="02020603050405020304" pitchFamily="18" charset="0"/>
              </a:rPr>
              <a:t>i</a:t>
            </a:r>
            <a:r>
              <a:rPr lang="en-IN" sz="3600" dirty="0">
                <a:effectLst/>
                <a:latin typeface="Calibri" panose="020F0502020204030204" pitchFamily="34" charset="0"/>
                <a:ea typeface="Calibri" panose="020F0502020204030204" pitchFamily="34" charset="0"/>
                <a:cs typeface="Times New Roman" panose="02020603050405020304" pitchFamily="18" charset="0"/>
              </a:rPr>
              <a:t> “</a:t>
            </a:r>
            <a:r>
              <a:rPr lang="en-IN" sz="3600" dirty="0" err="1">
                <a:effectLst/>
                <a:latin typeface="Calibri" panose="020F0502020204030204" pitchFamily="34" charset="0"/>
                <a:ea typeface="Calibri" panose="020F0502020204030204" pitchFamily="34" charset="0"/>
                <a:cs typeface="Times New Roman" panose="02020603050405020304" pitchFamily="18" charset="0"/>
              </a:rPr>
              <a:t>WiFi</a:t>
            </a:r>
            <a:r>
              <a:rPr lang="en-IN" sz="3600" dirty="0">
                <a:effectLst/>
                <a:latin typeface="Calibri" panose="020F0502020204030204" pitchFamily="34" charset="0"/>
                <a:ea typeface="Calibri" panose="020F0502020204030204" pitchFamily="34" charset="0"/>
                <a:cs typeface="Times New Roman" panose="02020603050405020304" pitchFamily="18" charset="0"/>
              </a:rPr>
              <a:t>” -f “</a:t>
            </a:r>
            <a:r>
              <a:rPr lang="en-IN" sz="3600" dirty="0" err="1">
                <a:effectLst/>
                <a:latin typeface="Calibri" panose="020F0502020204030204" pitchFamily="34" charset="0"/>
                <a:ea typeface="Calibri" panose="020F0502020204030204" pitchFamily="34" charset="0"/>
                <a:cs typeface="Times New Roman" panose="02020603050405020304" pitchFamily="18" charset="0"/>
              </a:rPr>
              <a:t>src</a:t>
            </a:r>
            <a:r>
              <a:rPr lang="en-IN" sz="3600" dirty="0">
                <a:effectLst/>
                <a:latin typeface="Calibri" panose="020F0502020204030204" pitchFamily="34" charset="0"/>
                <a:ea typeface="Calibri" panose="020F0502020204030204" pitchFamily="34" charset="0"/>
                <a:cs typeface="Times New Roman" panose="02020603050405020304" pitchFamily="18" charset="0"/>
              </a:rPr>
              <a:t> port 53” -a duration:15 -w </a:t>
            </a:r>
            <a:r>
              <a:rPr lang="en-IN" sz="3600" dirty="0" err="1">
                <a:effectLst/>
                <a:latin typeface="Calibri" panose="020F0502020204030204" pitchFamily="34" charset="0"/>
                <a:ea typeface="Calibri" panose="020F0502020204030204" pitchFamily="34" charset="0"/>
                <a:cs typeface="Times New Roman" panose="02020603050405020304" pitchFamily="18" charset="0"/>
              </a:rPr>
              <a:t>dns.pcap</a:t>
            </a:r>
            <a:endParaRPr lang="en-IN" sz="3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81953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EE1D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978076"/>
            <a:ext cx="4640342" cy="4208359"/>
            <a:chOff x="0" y="0"/>
            <a:chExt cx="1222148" cy="1108374"/>
          </a:xfrm>
        </p:grpSpPr>
        <p:sp>
          <p:nvSpPr>
            <p:cNvPr id="3" name="Freeform 3"/>
            <p:cNvSpPr/>
            <p:nvPr/>
          </p:nvSpPr>
          <p:spPr>
            <a:xfrm>
              <a:off x="0" y="0"/>
              <a:ext cx="1222148" cy="1108374"/>
            </a:xfrm>
            <a:custGeom>
              <a:avLst/>
              <a:gdLst/>
              <a:ahLst/>
              <a:cxnLst/>
              <a:rect l="l" t="t" r="r" b="b"/>
              <a:pathLst>
                <a:path w="1222148" h="1108374">
                  <a:moveTo>
                    <a:pt x="0" y="0"/>
                  </a:moveTo>
                  <a:lnTo>
                    <a:pt x="1222148" y="0"/>
                  </a:lnTo>
                  <a:lnTo>
                    <a:pt x="1222148" y="1108374"/>
                  </a:lnTo>
                  <a:lnTo>
                    <a:pt x="0" y="1108374"/>
                  </a:lnTo>
                  <a:close/>
                </a:path>
              </a:pathLst>
            </a:custGeom>
            <a:solidFill>
              <a:srgbClr val="4F7386"/>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791218" y="643992"/>
            <a:ext cx="9888816" cy="1730229"/>
            <a:chOff x="0" y="0"/>
            <a:chExt cx="2604462" cy="455698"/>
          </a:xfrm>
        </p:grpSpPr>
        <p:sp>
          <p:nvSpPr>
            <p:cNvPr id="6" name="Freeform 6"/>
            <p:cNvSpPr/>
            <p:nvPr/>
          </p:nvSpPr>
          <p:spPr>
            <a:xfrm>
              <a:off x="0" y="0"/>
              <a:ext cx="2604462" cy="455698"/>
            </a:xfrm>
            <a:custGeom>
              <a:avLst/>
              <a:gdLst/>
              <a:ahLst/>
              <a:cxnLst/>
              <a:rect l="l" t="t" r="r" b="b"/>
              <a:pathLst>
                <a:path w="2604462" h="455698">
                  <a:moveTo>
                    <a:pt x="0" y="0"/>
                  </a:moveTo>
                  <a:lnTo>
                    <a:pt x="2604462" y="0"/>
                  </a:lnTo>
                  <a:lnTo>
                    <a:pt x="2604462" y="455698"/>
                  </a:lnTo>
                  <a:lnTo>
                    <a:pt x="0" y="455698"/>
                  </a:lnTo>
                  <a:close/>
                </a:path>
              </a:pathLst>
            </a:custGeom>
            <a:solidFill>
              <a:srgbClr val="3E3D3E"/>
            </a:solidFill>
            <a:ln w="38100">
              <a:solidFill>
                <a:srgbClr val="F1F2F2"/>
              </a:solidFill>
            </a:ln>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211952" y="952500"/>
            <a:ext cx="15047348" cy="671603"/>
          </a:xfrm>
          <a:prstGeom prst="rect">
            <a:avLst/>
          </a:prstGeom>
        </p:spPr>
        <p:txBody>
          <a:bodyPr lIns="0" tIns="0" rIns="0" bIns="0" rtlCol="0" anchor="t">
            <a:spAutoFit/>
          </a:bodyPr>
          <a:lstStyle/>
          <a:p>
            <a:pPr algn="ctr">
              <a:lnSpc>
                <a:spcPts val="5501"/>
              </a:lnSpc>
            </a:pPr>
            <a:r>
              <a:rPr lang="en-US" sz="3929" spc="361">
                <a:solidFill>
                  <a:srgbClr val="FFFFFF"/>
                </a:solidFill>
                <a:latin typeface="Montserrat Extra-Bold"/>
              </a:rPr>
              <a:t>UNUSUAL TRAFFIC DETECTION</a:t>
            </a:r>
          </a:p>
        </p:txBody>
      </p:sp>
      <p:sp>
        <p:nvSpPr>
          <p:cNvPr id="9" name="TextBox 9"/>
          <p:cNvSpPr txBox="1"/>
          <p:nvPr/>
        </p:nvSpPr>
        <p:spPr>
          <a:xfrm>
            <a:off x="1171065" y="4200158"/>
            <a:ext cx="4002511" cy="646421"/>
          </a:xfrm>
          <a:prstGeom prst="rect">
            <a:avLst/>
          </a:prstGeom>
        </p:spPr>
        <p:txBody>
          <a:bodyPr lIns="0" tIns="0" rIns="0" bIns="0" rtlCol="0" anchor="t">
            <a:spAutoFit/>
          </a:bodyPr>
          <a:lstStyle/>
          <a:p>
            <a:pPr algn="ctr">
              <a:lnSpc>
                <a:spcPts val="5320"/>
              </a:lnSpc>
            </a:pPr>
            <a:r>
              <a:rPr lang="en-US" sz="3800">
                <a:solidFill>
                  <a:srgbClr val="FFFFFF"/>
                </a:solidFill>
                <a:latin typeface="Montserrat"/>
              </a:rPr>
              <a:t>Phase 1</a:t>
            </a:r>
          </a:p>
        </p:txBody>
      </p:sp>
      <p:sp>
        <p:nvSpPr>
          <p:cNvPr id="10" name="AutoShape 10"/>
          <p:cNvSpPr/>
          <p:nvPr/>
        </p:nvSpPr>
        <p:spPr>
          <a:xfrm>
            <a:off x="2932173" y="3260046"/>
            <a:ext cx="12423654" cy="0"/>
          </a:xfrm>
          <a:prstGeom prst="line">
            <a:avLst/>
          </a:prstGeom>
          <a:ln w="133350" cap="flat">
            <a:solidFill>
              <a:srgbClr val="4C38A4"/>
            </a:solidFill>
            <a:prstDash val="solid"/>
            <a:headEnd type="none" w="sm" len="sm"/>
            <a:tailEnd type="none" w="sm" len="sm"/>
          </a:ln>
        </p:spPr>
      </p:sp>
      <p:grpSp>
        <p:nvGrpSpPr>
          <p:cNvPr id="11" name="Group 11"/>
          <p:cNvGrpSpPr/>
          <p:nvPr/>
        </p:nvGrpSpPr>
        <p:grpSpPr>
          <a:xfrm>
            <a:off x="2932173" y="3326721"/>
            <a:ext cx="480294" cy="655427"/>
            <a:chOff x="0" y="0"/>
            <a:chExt cx="126497" cy="172623"/>
          </a:xfrm>
        </p:grpSpPr>
        <p:sp>
          <p:nvSpPr>
            <p:cNvPr id="12" name="Freeform 12"/>
            <p:cNvSpPr/>
            <p:nvPr/>
          </p:nvSpPr>
          <p:spPr>
            <a:xfrm>
              <a:off x="0" y="0"/>
              <a:ext cx="126497" cy="172623"/>
            </a:xfrm>
            <a:custGeom>
              <a:avLst/>
              <a:gdLst/>
              <a:ahLst/>
              <a:cxnLst/>
              <a:rect l="l" t="t" r="r" b="b"/>
              <a:pathLst>
                <a:path w="126497" h="172623">
                  <a:moveTo>
                    <a:pt x="0" y="0"/>
                  </a:moveTo>
                  <a:lnTo>
                    <a:pt x="126497" y="0"/>
                  </a:lnTo>
                  <a:lnTo>
                    <a:pt x="126497" y="172623"/>
                  </a:lnTo>
                  <a:lnTo>
                    <a:pt x="0" y="172623"/>
                  </a:lnTo>
                  <a:close/>
                </a:path>
              </a:pathLst>
            </a:custGeom>
            <a:solidFill>
              <a:srgbClr val="4C38A4"/>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8903853" y="3326721"/>
            <a:ext cx="480294" cy="655427"/>
            <a:chOff x="0" y="0"/>
            <a:chExt cx="126497" cy="172623"/>
          </a:xfrm>
        </p:grpSpPr>
        <p:sp>
          <p:nvSpPr>
            <p:cNvPr id="15" name="Freeform 15"/>
            <p:cNvSpPr/>
            <p:nvPr/>
          </p:nvSpPr>
          <p:spPr>
            <a:xfrm>
              <a:off x="0" y="0"/>
              <a:ext cx="126497" cy="172623"/>
            </a:xfrm>
            <a:custGeom>
              <a:avLst/>
              <a:gdLst/>
              <a:ahLst/>
              <a:cxnLst/>
              <a:rect l="l" t="t" r="r" b="b"/>
              <a:pathLst>
                <a:path w="126497" h="172623">
                  <a:moveTo>
                    <a:pt x="0" y="0"/>
                  </a:moveTo>
                  <a:lnTo>
                    <a:pt x="126497" y="0"/>
                  </a:lnTo>
                  <a:lnTo>
                    <a:pt x="126497" y="172623"/>
                  </a:lnTo>
                  <a:lnTo>
                    <a:pt x="0" y="172623"/>
                  </a:lnTo>
                  <a:close/>
                </a:path>
              </a:pathLst>
            </a:custGeom>
            <a:solidFill>
              <a:srgbClr val="4C38A4"/>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4875533" y="3326721"/>
            <a:ext cx="480294" cy="655427"/>
            <a:chOff x="0" y="0"/>
            <a:chExt cx="126497" cy="172623"/>
          </a:xfrm>
        </p:grpSpPr>
        <p:sp>
          <p:nvSpPr>
            <p:cNvPr id="18" name="Freeform 18"/>
            <p:cNvSpPr/>
            <p:nvPr/>
          </p:nvSpPr>
          <p:spPr>
            <a:xfrm>
              <a:off x="0" y="0"/>
              <a:ext cx="126497" cy="172623"/>
            </a:xfrm>
            <a:custGeom>
              <a:avLst/>
              <a:gdLst/>
              <a:ahLst/>
              <a:cxnLst/>
              <a:rect l="l" t="t" r="r" b="b"/>
              <a:pathLst>
                <a:path w="126497" h="172623">
                  <a:moveTo>
                    <a:pt x="0" y="0"/>
                  </a:moveTo>
                  <a:lnTo>
                    <a:pt x="126497" y="0"/>
                  </a:lnTo>
                  <a:lnTo>
                    <a:pt x="126497" y="172623"/>
                  </a:lnTo>
                  <a:lnTo>
                    <a:pt x="0" y="172623"/>
                  </a:lnTo>
                  <a:close/>
                </a:path>
              </a:pathLst>
            </a:custGeom>
            <a:solidFill>
              <a:srgbClr val="4C38A4"/>
            </a:solidFill>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7142745" y="3982147"/>
            <a:ext cx="4404895" cy="4208359"/>
            <a:chOff x="0" y="0"/>
            <a:chExt cx="1160137" cy="1108374"/>
          </a:xfrm>
        </p:grpSpPr>
        <p:sp>
          <p:nvSpPr>
            <p:cNvPr id="21" name="Freeform 21"/>
            <p:cNvSpPr/>
            <p:nvPr/>
          </p:nvSpPr>
          <p:spPr>
            <a:xfrm>
              <a:off x="0" y="0"/>
              <a:ext cx="1160137" cy="1108374"/>
            </a:xfrm>
            <a:custGeom>
              <a:avLst/>
              <a:gdLst/>
              <a:ahLst/>
              <a:cxnLst/>
              <a:rect l="l" t="t" r="r" b="b"/>
              <a:pathLst>
                <a:path w="1160137" h="1108374">
                  <a:moveTo>
                    <a:pt x="0" y="0"/>
                  </a:moveTo>
                  <a:lnTo>
                    <a:pt x="1160137" y="0"/>
                  </a:lnTo>
                  <a:lnTo>
                    <a:pt x="1160137" y="1108374"/>
                  </a:lnTo>
                  <a:lnTo>
                    <a:pt x="0" y="1108374"/>
                  </a:lnTo>
                  <a:close/>
                </a:path>
              </a:pathLst>
            </a:custGeom>
            <a:solidFill>
              <a:srgbClr val="4F7386"/>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12398317" y="3978076"/>
            <a:ext cx="4978042" cy="4520671"/>
            <a:chOff x="0" y="0"/>
            <a:chExt cx="1311089" cy="1190629"/>
          </a:xfrm>
        </p:grpSpPr>
        <p:sp>
          <p:nvSpPr>
            <p:cNvPr id="24" name="Freeform 24"/>
            <p:cNvSpPr/>
            <p:nvPr/>
          </p:nvSpPr>
          <p:spPr>
            <a:xfrm>
              <a:off x="0" y="0"/>
              <a:ext cx="1311089" cy="1190629"/>
            </a:xfrm>
            <a:custGeom>
              <a:avLst/>
              <a:gdLst/>
              <a:ahLst/>
              <a:cxnLst/>
              <a:rect l="l" t="t" r="r" b="b"/>
              <a:pathLst>
                <a:path w="1311089" h="1190629">
                  <a:moveTo>
                    <a:pt x="0" y="0"/>
                  </a:moveTo>
                  <a:lnTo>
                    <a:pt x="1311089" y="0"/>
                  </a:lnTo>
                  <a:lnTo>
                    <a:pt x="1311089" y="1190629"/>
                  </a:lnTo>
                  <a:lnTo>
                    <a:pt x="0" y="1190629"/>
                  </a:lnTo>
                  <a:close/>
                </a:path>
              </a:pathLst>
            </a:custGeom>
            <a:solidFill>
              <a:srgbClr val="4F7386"/>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1171065" y="4795645"/>
            <a:ext cx="4497977" cy="2169513"/>
          </a:xfrm>
          <a:prstGeom prst="rect">
            <a:avLst/>
          </a:prstGeom>
        </p:spPr>
        <p:txBody>
          <a:bodyPr lIns="0" tIns="0" rIns="0" bIns="0" rtlCol="0" anchor="t">
            <a:spAutoFit/>
          </a:bodyPr>
          <a:lstStyle/>
          <a:p>
            <a:pPr algn="ctr">
              <a:lnSpc>
                <a:spcPts val="4300"/>
              </a:lnSpc>
            </a:pPr>
            <a:r>
              <a:rPr lang="en-US" sz="3071">
                <a:solidFill>
                  <a:srgbClr val="F1F2F2"/>
                </a:solidFill>
                <a:latin typeface="Raleway"/>
              </a:rPr>
              <a:t>Capture network traffic and analyze it for signs of unusual or malicious behavior.</a:t>
            </a:r>
          </a:p>
        </p:txBody>
      </p:sp>
      <p:sp>
        <p:nvSpPr>
          <p:cNvPr id="27" name="TextBox 27"/>
          <p:cNvSpPr txBox="1"/>
          <p:nvPr/>
        </p:nvSpPr>
        <p:spPr>
          <a:xfrm>
            <a:off x="7142745" y="4200158"/>
            <a:ext cx="4002511" cy="646421"/>
          </a:xfrm>
          <a:prstGeom prst="rect">
            <a:avLst/>
          </a:prstGeom>
        </p:spPr>
        <p:txBody>
          <a:bodyPr lIns="0" tIns="0" rIns="0" bIns="0" rtlCol="0" anchor="t">
            <a:spAutoFit/>
          </a:bodyPr>
          <a:lstStyle/>
          <a:p>
            <a:pPr algn="ctr">
              <a:lnSpc>
                <a:spcPts val="5320"/>
              </a:lnSpc>
            </a:pPr>
            <a:r>
              <a:rPr lang="en-US" sz="3800">
                <a:solidFill>
                  <a:srgbClr val="FFFFFF"/>
                </a:solidFill>
                <a:latin typeface="Montserrat"/>
              </a:rPr>
              <a:t>Phase 2</a:t>
            </a:r>
          </a:p>
        </p:txBody>
      </p:sp>
      <p:sp>
        <p:nvSpPr>
          <p:cNvPr id="28" name="TextBox 28"/>
          <p:cNvSpPr txBox="1"/>
          <p:nvPr/>
        </p:nvSpPr>
        <p:spPr>
          <a:xfrm>
            <a:off x="13116930" y="4200158"/>
            <a:ext cx="4002511" cy="646421"/>
          </a:xfrm>
          <a:prstGeom prst="rect">
            <a:avLst/>
          </a:prstGeom>
        </p:spPr>
        <p:txBody>
          <a:bodyPr lIns="0" tIns="0" rIns="0" bIns="0" rtlCol="0" anchor="t">
            <a:spAutoFit/>
          </a:bodyPr>
          <a:lstStyle/>
          <a:p>
            <a:pPr algn="ctr">
              <a:lnSpc>
                <a:spcPts val="5320"/>
              </a:lnSpc>
            </a:pPr>
            <a:r>
              <a:rPr lang="en-US" sz="3800">
                <a:solidFill>
                  <a:srgbClr val="FFFFFF"/>
                </a:solidFill>
                <a:latin typeface="Montserrat"/>
              </a:rPr>
              <a:t>Phase 3</a:t>
            </a:r>
          </a:p>
        </p:txBody>
      </p:sp>
      <p:sp>
        <p:nvSpPr>
          <p:cNvPr id="29" name="TextBox 29"/>
          <p:cNvSpPr txBox="1"/>
          <p:nvPr/>
        </p:nvSpPr>
        <p:spPr>
          <a:xfrm>
            <a:off x="7270736" y="4944363"/>
            <a:ext cx="3746527" cy="1589143"/>
          </a:xfrm>
          <a:prstGeom prst="rect">
            <a:avLst/>
          </a:prstGeom>
        </p:spPr>
        <p:txBody>
          <a:bodyPr lIns="0" tIns="0" rIns="0" bIns="0" rtlCol="0" anchor="t">
            <a:spAutoFit/>
          </a:bodyPr>
          <a:lstStyle/>
          <a:p>
            <a:pPr algn="ctr">
              <a:lnSpc>
                <a:spcPts val="4268"/>
              </a:lnSpc>
            </a:pPr>
            <a:r>
              <a:rPr lang="en-US" sz="3048">
                <a:solidFill>
                  <a:srgbClr val="FFFFFF"/>
                </a:solidFill>
                <a:latin typeface="Raleway"/>
              </a:rPr>
              <a:t>Look for patterns such as large amounts of traffic</a:t>
            </a:r>
          </a:p>
        </p:txBody>
      </p:sp>
      <p:sp>
        <p:nvSpPr>
          <p:cNvPr id="30" name="TextBox 30"/>
          <p:cNvSpPr txBox="1"/>
          <p:nvPr/>
        </p:nvSpPr>
        <p:spPr>
          <a:xfrm>
            <a:off x="12374707" y="4953888"/>
            <a:ext cx="5001652" cy="3180754"/>
          </a:xfrm>
          <a:prstGeom prst="rect">
            <a:avLst/>
          </a:prstGeom>
        </p:spPr>
        <p:txBody>
          <a:bodyPr lIns="0" tIns="0" rIns="0" bIns="0" rtlCol="0" anchor="t">
            <a:spAutoFit/>
          </a:bodyPr>
          <a:lstStyle/>
          <a:p>
            <a:pPr algn="ctr">
              <a:lnSpc>
                <a:spcPts val="4200"/>
              </a:lnSpc>
            </a:pPr>
            <a:r>
              <a:rPr lang="en-US" sz="3000">
                <a:solidFill>
                  <a:srgbClr val="FFFFFF"/>
                </a:solidFill>
                <a:latin typeface="Montserrat"/>
              </a:rPr>
              <a:t>Utilize Wireshark's protocol dissectors and statistical tools to identify anomalies and flag potentially malicious traffic.</a:t>
            </a:r>
          </a:p>
        </p:txBody>
      </p:sp>
      <p:grpSp>
        <p:nvGrpSpPr>
          <p:cNvPr id="31" name="Group 31"/>
          <p:cNvGrpSpPr/>
          <p:nvPr/>
        </p:nvGrpSpPr>
        <p:grpSpPr>
          <a:xfrm>
            <a:off x="-576611" y="8801100"/>
            <a:ext cx="19974273" cy="1861295"/>
            <a:chOff x="0" y="0"/>
            <a:chExt cx="5260714" cy="490218"/>
          </a:xfrm>
        </p:grpSpPr>
        <p:sp>
          <p:nvSpPr>
            <p:cNvPr id="32" name="Freeform 32"/>
            <p:cNvSpPr/>
            <p:nvPr/>
          </p:nvSpPr>
          <p:spPr>
            <a:xfrm>
              <a:off x="0" y="0"/>
              <a:ext cx="5260714" cy="490218"/>
            </a:xfrm>
            <a:custGeom>
              <a:avLst/>
              <a:gdLst/>
              <a:ahLst/>
              <a:cxnLst/>
              <a:rect l="l" t="t" r="r" b="b"/>
              <a:pathLst>
                <a:path w="5260714" h="490218">
                  <a:moveTo>
                    <a:pt x="0" y="0"/>
                  </a:moveTo>
                  <a:lnTo>
                    <a:pt x="5260714" y="0"/>
                  </a:lnTo>
                  <a:lnTo>
                    <a:pt x="5260714" y="490218"/>
                  </a:lnTo>
                  <a:lnTo>
                    <a:pt x="0" y="490218"/>
                  </a:lnTo>
                  <a:close/>
                </a:path>
              </a:pathLst>
            </a:custGeom>
            <a:solidFill>
              <a:srgbClr val="4F7386"/>
            </a:solidFill>
          </p:spPr>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60A9EC-DE23-4795-90B4-2908D4E390B6}"/>
              </a:ext>
            </a:extLst>
          </p:cNvPr>
          <p:cNvPicPr>
            <a:picLocks noChangeAspect="1"/>
          </p:cNvPicPr>
          <p:nvPr/>
        </p:nvPicPr>
        <p:blipFill>
          <a:blip r:embed="rId2"/>
          <a:stretch>
            <a:fillRect/>
          </a:stretch>
        </p:blipFill>
        <p:spPr>
          <a:xfrm>
            <a:off x="0" y="62937"/>
            <a:ext cx="18288000" cy="10224063"/>
          </a:xfrm>
          <a:prstGeom prst="rect">
            <a:avLst/>
          </a:prstGeom>
        </p:spPr>
      </p:pic>
    </p:spTree>
    <p:extLst>
      <p:ext uri="{BB962C8B-B14F-4D97-AF65-F5344CB8AC3E}">
        <p14:creationId xmlns:p14="http://schemas.microsoft.com/office/powerpoint/2010/main" val="10374947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DDB40F-267E-FF70-9216-3ABD597B313B}"/>
              </a:ext>
            </a:extLst>
          </p:cNvPr>
          <p:cNvPicPr>
            <a:picLocks noChangeAspect="1"/>
          </p:cNvPicPr>
          <p:nvPr/>
        </p:nvPicPr>
        <p:blipFill>
          <a:blip r:embed="rId2"/>
          <a:stretch>
            <a:fillRect/>
          </a:stretch>
        </p:blipFill>
        <p:spPr>
          <a:xfrm>
            <a:off x="0" y="0"/>
            <a:ext cx="18287999" cy="10287000"/>
          </a:xfrm>
          <a:prstGeom prst="rect">
            <a:avLst/>
          </a:prstGeom>
        </p:spPr>
      </p:pic>
    </p:spTree>
    <p:extLst>
      <p:ext uri="{BB962C8B-B14F-4D97-AF65-F5344CB8AC3E}">
        <p14:creationId xmlns:p14="http://schemas.microsoft.com/office/powerpoint/2010/main" val="29233312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573EDE-A299-3359-172D-F2852F90131A}"/>
              </a:ext>
            </a:extLst>
          </p:cNvPr>
          <p:cNvSpPr txBox="1"/>
          <p:nvPr/>
        </p:nvSpPr>
        <p:spPr>
          <a:xfrm>
            <a:off x="1295400" y="266700"/>
            <a:ext cx="12420600" cy="532903"/>
          </a:xfrm>
          <a:prstGeom prst="rect">
            <a:avLst/>
          </a:prstGeom>
          <a:noFill/>
        </p:spPr>
        <p:txBody>
          <a:bodyPr wrap="square">
            <a:spAutoFit/>
          </a:bodyPr>
          <a:lstStyle/>
          <a:p>
            <a:pPr>
              <a:lnSpc>
                <a:spcPct val="107000"/>
              </a:lnSpc>
              <a:spcAft>
                <a:spcPts val="800"/>
              </a:spcAft>
            </a:pPr>
            <a:r>
              <a:rPr lang="en-IN" sz="2800" b="1" dirty="0">
                <a:effectLst/>
                <a:latin typeface="Calibri" panose="020F0502020204030204" pitchFamily="34" charset="0"/>
                <a:ea typeface="Calibri" panose="020F0502020204030204" pitchFamily="34" charset="0"/>
                <a:cs typeface="Times New Roman" panose="02020603050405020304" pitchFamily="18" charset="0"/>
              </a:rPr>
              <a:t>Here, only the </a:t>
            </a:r>
            <a:r>
              <a:rPr lang="en-IN" sz="2800" b="1" dirty="0" err="1">
                <a:effectLst/>
                <a:latin typeface="Calibri" panose="020F0502020204030204" pitchFamily="34" charset="0"/>
                <a:ea typeface="Calibri" panose="020F0502020204030204" pitchFamily="34" charset="0"/>
                <a:cs typeface="Times New Roman" panose="02020603050405020304" pitchFamily="18" charset="0"/>
              </a:rPr>
              <a:t>dns</a:t>
            </a:r>
            <a:r>
              <a:rPr lang="en-IN" sz="2800" b="1" dirty="0">
                <a:effectLst/>
                <a:latin typeface="Calibri" panose="020F0502020204030204" pitchFamily="34" charset="0"/>
                <a:ea typeface="Calibri" panose="020F0502020204030204" pitchFamily="34" charset="0"/>
                <a:cs typeface="Times New Roman" panose="02020603050405020304" pitchFamily="18" charset="0"/>
              </a:rPr>
              <a:t> port(53) has only been filtered through the traffic captured </a:t>
            </a:r>
          </a:p>
        </p:txBody>
      </p:sp>
      <p:pic>
        <p:nvPicPr>
          <p:cNvPr id="4" name="Picture 3">
            <a:extLst>
              <a:ext uri="{FF2B5EF4-FFF2-40B4-BE49-F238E27FC236}">
                <a16:creationId xmlns:a16="http://schemas.microsoft.com/office/drawing/2014/main" id="{B68B5286-A691-E442-BA53-85D2BADA0BAD}"/>
              </a:ext>
            </a:extLst>
          </p:cNvPr>
          <p:cNvPicPr>
            <a:picLocks noChangeAspect="1"/>
          </p:cNvPicPr>
          <p:nvPr/>
        </p:nvPicPr>
        <p:blipFill>
          <a:blip r:embed="rId2"/>
          <a:stretch>
            <a:fillRect/>
          </a:stretch>
        </p:blipFill>
        <p:spPr>
          <a:xfrm>
            <a:off x="0" y="952500"/>
            <a:ext cx="18288000" cy="9334500"/>
          </a:xfrm>
          <a:prstGeom prst="rect">
            <a:avLst/>
          </a:prstGeom>
        </p:spPr>
      </p:pic>
    </p:spTree>
    <p:extLst>
      <p:ext uri="{BB962C8B-B14F-4D97-AF65-F5344CB8AC3E}">
        <p14:creationId xmlns:p14="http://schemas.microsoft.com/office/powerpoint/2010/main" val="1323303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9A2005-AF14-6345-7706-F0626EF052F1}"/>
              </a:ext>
            </a:extLst>
          </p:cNvPr>
          <p:cNvSpPr txBox="1"/>
          <p:nvPr/>
        </p:nvSpPr>
        <p:spPr>
          <a:xfrm>
            <a:off x="381000" y="190500"/>
            <a:ext cx="11201400" cy="1225464"/>
          </a:xfrm>
          <a:prstGeom prst="rect">
            <a:avLst/>
          </a:prstGeom>
          <a:noFill/>
        </p:spPr>
        <p:txBody>
          <a:bodyPr wrap="square">
            <a:spAutoFit/>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Calibri" panose="020F0502020204030204" pitchFamily="34" charset="0"/>
                <a:ea typeface="Calibri" panose="020F0502020204030204" pitchFamily="34" charset="0"/>
                <a:cs typeface="Times New Roman" panose="02020603050405020304" pitchFamily="18" charset="0"/>
              </a:rPr>
              <a:t>Creating Firewall Rules</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If we would like to stop any traffic coming from 192.168.1.1</a:t>
            </a:r>
          </a:p>
        </p:txBody>
      </p:sp>
      <p:pic>
        <p:nvPicPr>
          <p:cNvPr id="4" name="Picture 3">
            <a:extLst>
              <a:ext uri="{FF2B5EF4-FFF2-40B4-BE49-F238E27FC236}">
                <a16:creationId xmlns:a16="http://schemas.microsoft.com/office/drawing/2014/main" id="{31BDC8C1-DF1A-165A-C24E-B38F61AD458F}"/>
              </a:ext>
            </a:extLst>
          </p:cNvPr>
          <p:cNvPicPr>
            <a:picLocks noChangeAspect="1"/>
          </p:cNvPicPr>
          <p:nvPr/>
        </p:nvPicPr>
        <p:blipFill>
          <a:blip r:embed="rId2"/>
          <a:stretch>
            <a:fillRect/>
          </a:stretch>
        </p:blipFill>
        <p:spPr>
          <a:xfrm>
            <a:off x="0" y="1415964"/>
            <a:ext cx="18288000" cy="8871682"/>
          </a:xfrm>
          <a:prstGeom prst="rect">
            <a:avLst/>
          </a:prstGeom>
        </p:spPr>
      </p:pic>
    </p:spTree>
    <p:extLst>
      <p:ext uri="{BB962C8B-B14F-4D97-AF65-F5344CB8AC3E}">
        <p14:creationId xmlns:p14="http://schemas.microsoft.com/office/powerpoint/2010/main" val="22208135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35D641-379E-246A-7509-550C720EEC34}"/>
              </a:ext>
            </a:extLst>
          </p:cNvPr>
          <p:cNvSpPr txBox="1"/>
          <p:nvPr/>
        </p:nvSpPr>
        <p:spPr>
          <a:xfrm>
            <a:off x="4343400" y="190500"/>
            <a:ext cx="9144000" cy="658835"/>
          </a:xfrm>
          <a:prstGeom prst="rect">
            <a:avLst/>
          </a:prstGeom>
          <a:noFill/>
        </p:spPr>
        <p:txBody>
          <a:bodyPr wrap="square">
            <a:spAutoFit/>
          </a:bodyPr>
          <a:lstStyle/>
          <a:p>
            <a:pPr>
              <a:lnSpc>
                <a:spcPct val="107000"/>
              </a:lnSpc>
              <a:spcAft>
                <a:spcPts val="800"/>
              </a:spcAft>
            </a:pPr>
            <a:r>
              <a:rPr lang="en-IN" sz="3600" b="1" dirty="0">
                <a:effectLst/>
                <a:latin typeface="Calibri" panose="020F0502020204030204" pitchFamily="34" charset="0"/>
                <a:ea typeface="Calibri" panose="020F0502020204030204" pitchFamily="34" charset="0"/>
                <a:cs typeface="Times New Roman" panose="02020603050405020304" pitchFamily="18" charset="0"/>
              </a:rPr>
              <a:t>Types of OSI Layer Attacks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631616B-4D56-4391-716B-DE3F746D57CA}"/>
              </a:ext>
            </a:extLst>
          </p:cNvPr>
          <p:cNvPicPr>
            <a:picLocks noChangeAspect="1"/>
          </p:cNvPicPr>
          <p:nvPr/>
        </p:nvPicPr>
        <p:blipFill>
          <a:blip r:embed="rId2"/>
          <a:stretch>
            <a:fillRect/>
          </a:stretch>
        </p:blipFill>
        <p:spPr>
          <a:xfrm>
            <a:off x="0" y="849335"/>
            <a:ext cx="18288000" cy="9437665"/>
          </a:xfrm>
          <a:prstGeom prst="rect">
            <a:avLst/>
          </a:prstGeom>
        </p:spPr>
      </p:pic>
    </p:spTree>
    <p:extLst>
      <p:ext uri="{BB962C8B-B14F-4D97-AF65-F5344CB8AC3E}">
        <p14:creationId xmlns:p14="http://schemas.microsoft.com/office/powerpoint/2010/main" val="7804174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3A80C2-C977-FFE8-1836-390BEDBEB811}"/>
              </a:ext>
            </a:extLst>
          </p:cNvPr>
          <p:cNvPicPr>
            <a:picLocks noChangeAspect="1"/>
          </p:cNvPicPr>
          <p:nvPr/>
        </p:nvPicPr>
        <p:blipFill>
          <a:blip r:embed="rId2"/>
          <a:stretch>
            <a:fillRect/>
          </a:stretch>
        </p:blipFill>
        <p:spPr>
          <a:xfrm>
            <a:off x="0" y="1"/>
            <a:ext cx="18288000" cy="10287000"/>
          </a:xfrm>
          <a:prstGeom prst="rect">
            <a:avLst/>
          </a:prstGeom>
        </p:spPr>
      </p:pic>
    </p:spTree>
    <p:extLst>
      <p:ext uri="{BB962C8B-B14F-4D97-AF65-F5344CB8AC3E}">
        <p14:creationId xmlns:p14="http://schemas.microsoft.com/office/powerpoint/2010/main" val="13603053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FF6092-6A61-DFDF-A732-29AC2B9DFC0A}"/>
              </a:ext>
            </a:extLst>
          </p:cNvPr>
          <p:cNvSpPr txBox="1"/>
          <p:nvPr/>
        </p:nvSpPr>
        <p:spPr>
          <a:xfrm>
            <a:off x="152400" y="266700"/>
            <a:ext cx="9144000" cy="1528432"/>
          </a:xfrm>
          <a:prstGeom prst="rect">
            <a:avLst/>
          </a:prstGeom>
          <a:noFill/>
        </p:spPr>
        <p:txBody>
          <a:bodyPr wrap="square">
            <a:spAutoFit/>
          </a:bodyPr>
          <a:lstStyle/>
          <a:p>
            <a:pPr>
              <a:lnSpc>
                <a:spcPct val="107000"/>
              </a:lnSpc>
              <a:spcAft>
                <a:spcPts val="800"/>
              </a:spcAft>
            </a:pPr>
            <a:r>
              <a:rPr lang="en-IN" sz="2800" b="1" i="1" dirty="0">
                <a:effectLst/>
                <a:latin typeface="Calibri" panose="020F0502020204030204" pitchFamily="34" charset="0"/>
                <a:ea typeface="Calibri" panose="020F0502020204030204" pitchFamily="34" charset="0"/>
                <a:cs typeface="Times New Roman" panose="02020603050405020304" pitchFamily="18" charset="0"/>
              </a:rPr>
              <a:t>Investing Attacks </a:t>
            </a:r>
            <a:endParaRPr lang="en-IN" sz="20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b="1" i="1" dirty="0">
                <a:effectLst/>
                <a:latin typeface="Calibri" panose="020F0502020204030204" pitchFamily="34" charset="0"/>
                <a:ea typeface="Calibri" panose="020F0502020204030204" pitchFamily="34" charset="0"/>
                <a:cs typeface="Times New Roman" panose="02020603050405020304" pitchFamily="18" charset="0"/>
              </a:rPr>
              <a:t> </a:t>
            </a:r>
            <a:endParaRPr lang="en-IN" sz="20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800" b="1" i="1" dirty="0">
                <a:effectLst/>
                <a:latin typeface="Calibri" panose="020F0502020204030204" pitchFamily="34" charset="0"/>
                <a:ea typeface="Calibri" panose="020F0502020204030204" pitchFamily="34" charset="0"/>
                <a:cs typeface="Times New Roman" panose="02020603050405020304" pitchFamily="18" charset="0"/>
              </a:rPr>
              <a:t>1.Brute Force Attack Identification</a:t>
            </a:r>
            <a:endParaRPr lang="en-IN" sz="20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102A73A-0B7B-21BA-E351-BD6D4BA2AE16}"/>
              </a:ext>
            </a:extLst>
          </p:cNvPr>
          <p:cNvPicPr>
            <a:picLocks noChangeAspect="1"/>
          </p:cNvPicPr>
          <p:nvPr/>
        </p:nvPicPr>
        <p:blipFill>
          <a:blip r:embed="rId2"/>
          <a:stretch>
            <a:fillRect/>
          </a:stretch>
        </p:blipFill>
        <p:spPr>
          <a:xfrm>
            <a:off x="0" y="1795132"/>
            <a:ext cx="18135600" cy="8491868"/>
          </a:xfrm>
          <a:prstGeom prst="rect">
            <a:avLst/>
          </a:prstGeom>
        </p:spPr>
      </p:pic>
      <p:sp>
        <p:nvSpPr>
          <p:cNvPr id="6" name="TextBox 5">
            <a:extLst>
              <a:ext uri="{FF2B5EF4-FFF2-40B4-BE49-F238E27FC236}">
                <a16:creationId xmlns:a16="http://schemas.microsoft.com/office/drawing/2014/main" id="{C5D1FB5A-81AC-C3CF-9538-A3A4E5E173BA}"/>
              </a:ext>
            </a:extLst>
          </p:cNvPr>
          <p:cNvSpPr txBox="1"/>
          <p:nvPr/>
        </p:nvSpPr>
        <p:spPr>
          <a:xfrm>
            <a:off x="6629400" y="335662"/>
            <a:ext cx="9144000" cy="1454950"/>
          </a:xfrm>
          <a:prstGeom prst="rect">
            <a:avLst/>
          </a:prstGeom>
          <a:noFill/>
        </p:spPr>
        <p:txBody>
          <a:bodyPr wrap="square">
            <a:spAutoFit/>
          </a:bodyPr>
          <a:lstStyle/>
          <a:p>
            <a:pPr>
              <a:lnSpc>
                <a:spcPct val="107000"/>
              </a:lnSpc>
              <a:spcAft>
                <a:spcPts val="800"/>
              </a:spcAft>
            </a:pPr>
            <a:r>
              <a:rPr lang="en-IN" sz="2800" b="1" i="1" dirty="0">
                <a:effectLst/>
                <a:latin typeface="Calibri" panose="020F0502020204030204" pitchFamily="34" charset="0"/>
                <a:ea typeface="Calibri" panose="020F0502020204030204" pitchFamily="34" charset="0"/>
                <a:cs typeface="Times New Roman" panose="02020603050405020304" pitchFamily="18" charset="0"/>
              </a:rPr>
              <a:t>As we can see there are many password attempt requests in the system, after I have filtered only the ftp request command from a capture.</a:t>
            </a:r>
            <a:endParaRPr lang="en-IN" sz="2000" b="1" i="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315929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3D8929-1E71-A4CE-5B3F-E66235E08D9C}"/>
              </a:ext>
            </a:extLst>
          </p:cNvPr>
          <p:cNvSpPr txBox="1"/>
          <p:nvPr/>
        </p:nvSpPr>
        <p:spPr>
          <a:xfrm>
            <a:off x="5105400" y="266700"/>
            <a:ext cx="9144000" cy="532903"/>
          </a:xfrm>
          <a:prstGeom prst="rect">
            <a:avLst/>
          </a:prstGeom>
          <a:noFill/>
        </p:spPr>
        <p:txBody>
          <a:bodyPr wrap="square">
            <a:spAutoFit/>
          </a:bodyPr>
          <a:lstStyle/>
          <a:p>
            <a:pPr>
              <a:lnSpc>
                <a:spcPct val="107000"/>
              </a:lnSpc>
              <a:spcAft>
                <a:spcPts val="800"/>
              </a:spcAft>
            </a:pPr>
            <a:r>
              <a:rPr lang="en-IN" sz="2800" b="1" dirty="0">
                <a:effectLst/>
                <a:latin typeface="Calibri" panose="020F0502020204030204" pitchFamily="34" charset="0"/>
                <a:ea typeface="Calibri" panose="020F0502020204030204" pitchFamily="34" charset="0"/>
                <a:cs typeface="Times New Roman" panose="02020603050405020304" pitchFamily="18" charset="0"/>
              </a:rPr>
              <a:t>Fast Flux DNS</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E47DF15-29A8-8CF6-B309-B32361AD2D66}"/>
              </a:ext>
            </a:extLst>
          </p:cNvPr>
          <p:cNvPicPr>
            <a:picLocks noChangeAspect="1"/>
          </p:cNvPicPr>
          <p:nvPr/>
        </p:nvPicPr>
        <p:blipFill>
          <a:blip r:embed="rId2"/>
          <a:stretch>
            <a:fillRect/>
          </a:stretch>
        </p:blipFill>
        <p:spPr>
          <a:xfrm>
            <a:off x="-1" y="952501"/>
            <a:ext cx="18288001" cy="9323522"/>
          </a:xfrm>
          <a:prstGeom prst="rect">
            <a:avLst/>
          </a:prstGeom>
        </p:spPr>
      </p:pic>
    </p:spTree>
    <p:extLst>
      <p:ext uri="{BB962C8B-B14F-4D97-AF65-F5344CB8AC3E}">
        <p14:creationId xmlns:p14="http://schemas.microsoft.com/office/powerpoint/2010/main" val="38832056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9BA968-D3C7-760B-D283-3B935FC423C8}"/>
              </a:ext>
            </a:extLst>
          </p:cNvPr>
          <p:cNvSpPr txBox="1"/>
          <p:nvPr/>
        </p:nvSpPr>
        <p:spPr>
          <a:xfrm>
            <a:off x="2057400" y="266700"/>
            <a:ext cx="13944600" cy="532903"/>
          </a:xfrm>
          <a:prstGeom prst="rect">
            <a:avLst/>
          </a:prstGeom>
          <a:noFill/>
        </p:spPr>
        <p:txBody>
          <a:bodyPr wrap="square">
            <a:spAutoFit/>
          </a:bodyPr>
          <a:lstStyle/>
          <a:p>
            <a:pPr>
              <a:lnSpc>
                <a:spcPct val="107000"/>
              </a:lnSpc>
              <a:spcAft>
                <a:spcPts val="800"/>
              </a:spcAft>
            </a:pPr>
            <a:r>
              <a:rPr lang="en-IN" sz="2800" b="1" dirty="0">
                <a:effectLst/>
                <a:latin typeface="Calibri" panose="020F0502020204030204" pitchFamily="34" charset="0"/>
                <a:ea typeface="Calibri" panose="020F0502020204030204" pitchFamily="34" charset="0"/>
                <a:cs typeface="Times New Roman" panose="02020603050405020304" pitchFamily="18" charset="0"/>
              </a:rPr>
              <a:t>This Fast Flux DNS uses a 60 sec TTL value and has different host address for the same site. </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B62591F-3E26-81E5-D031-D8D60B6222ED}"/>
              </a:ext>
            </a:extLst>
          </p:cNvPr>
          <p:cNvPicPr>
            <a:picLocks noChangeAspect="1"/>
          </p:cNvPicPr>
          <p:nvPr/>
        </p:nvPicPr>
        <p:blipFill>
          <a:blip r:embed="rId2"/>
          <a:stretch>
            <a:fillRect/>
          </a:stretch>
        </p:blipFill>
        <p:spPr>
          <a:xfrm>
            <a:off x="0" y="799603"/>
            <a:ext cx="18288000" cy="9487397"/>
          </a:xfrm>
          <a:prstGeom prst="rect">
            <a:avLst/>
          </a:prstGeom>
        </p:spPr>
      </p:pic>
    </p:spTree>
    <p:extLst>
      <p:ext uri="{BB962C8B-B14F-4D97-AF65-F5344CB8AC3E}">
        <p14:creationId xmlns:p14="http://schemas.microsoft.com/office/powerpoint/2010/main" val="25714007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1D60D8-4FAE-DA4D-89E1-BCF7A9C74A0C}"/>
              </a:ext>
            </a:extLst>
          </p:cNvPr>
          <p:cNvSpPr txBox="1"/>
          <p:nvPr/>
        </p:nvSpPr>
        <p:spPr>
          <a:xfrm>
            <a:off x="4724400" y="266700"/>
            <a:ext cx="9144000" cy="595932"/>
          </a:xfrm>
          <a:prstGeom prst="rect">
            <a:avLst/>
          </a:prstGeom>
          <a:noFill/>
        </p:spPr>
        <p:txBody>
          <a:bodyPr wrap="square">
            <a:spAutoFit/>
          </a:bodyPr>
          <a:lstStyle/>
          <a:p>
            <a:pPr>
              <a:lnSpc>
                <a:spcPct val="107000"/>
              </a:lnSpc>
              <a:spcAft>
                <a:spcPts val="800"/>
              </a:spcAft>
            </a:pPr>
            <a:r>
              <a:rPr lang="en-IN" sz="3200" b="1" dirty="0">
                <a:effectLst/>
                <a:latin typeface="Calibri" panose="020F0502020204030204" pitchFamily="34" charset="0"/>
                <a:ea typeface="Calibri" panose="020F0502020204030204" pitchFamily="34" charset="0"/>
                <a:cs typeface="Times New Roman" panose="02020603050405020304" pitchFamily="18" charset="0"/>
              </a:rPr>
              <a:t>Trojan Activity </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FABE814D-F608-7273-6019-E2E8727CF4D0}"/>
              </a:ext>
            </a:extLst>
          </p:cNvPr>
          <p:cNvPicPr>
            <a:picLocks noChangeAspect="1"/>
          </p:cNvPicPr>
          <p:nvPr/>
        </p:nvPicPr>
        <p:blipFill>
          <a:blip r:embed="rId2"/>
          <a:stretch>
            <a:fillRect/>
          </a:stretch>
        </p:blipFill>
        <p:spPr>
          <a:xfrm>
            <a:off x="3875" y="1104900"/>
            <a:ext cx="18284125" cy="9182100"/>
          </a:xfrm>
          <a:prstGeom prst="rect">
            <a:avLst/>
          </a:prstGeom>
        </p:spPr>
      </p:pic>
    </p:spTree>
    <p:extLst>
      <p:ext uri="{BB962C8B-B14F-4D97-AF65-F5344CB8AC3E}">
        <p14:creationId xmlns:p14="http://schemas.microsoft.com/office/powerpoint/2010/main" val="2794626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7996" cy="10067074"/>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74143" y="1583508"/>
            <a:ext cx="1949375" cy="1949375"/>
          </a:xfrm>
          <a:custGeom>
            <a:avLst/>
            <a:gdLst/>
            <a:ahLst/>
            <a:cxnLst/>
            <a:rect l="l" t="t" r="r" b="b"/>
            <a:pathLst>
              <a:path w="1949375" h="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0" y="2463755"/>
            <a:ext cx="18288000" cy="7869466"/>
            <a:chOff x="0" y="0"/>
            <a:chExt cx="4816593" cy="2072617"/>
          </a:xfrm>
        </p:grpSpPr>
        <p:sp>
          <p:nvSpPr>
            <p:cNvPr id="7" name="Freeform 7"/>
            <p:cNvSpPr/>
            <p:nvPr/>
          </p:nvSpPr>
          <p:spPr>
            <a:xfrm>
              <a:off x="0" y="0"/>
              <a:ext cx="4816592" cy="2072617"/>
            </a:xfrm>
            <a:custGeom>
              <a:avLst/>
              <a:gdLst/>
              <a:ahLst/>
              <a:cxnLst/>
              <a:rect l="l" t="t" r="r" b="b"/>
              <a:pathLst>
                <a:path w="4816592" h="2072617">
                  <a:moveTo>
                    <a:pt x="0" y="0"/>
                  </a:moveTo>
                  <a:lnTo>
                    <a:pt x="4816592" y="0"/>
                  </a:lnTo>
                  <a:lnTo>
                    <a:pt x="4816592" y="2072617"/>
                  </a:lnTo>
                  <a:lnTo>
                    <a:pt x="0" y="2072617"/>
                  </a:lnTo>
                  <a:close/>
                </a:path>
              </a:pathLst>
            </a:custGeom>
            <a:solidFill>
              <a:srgbClr val="F1F2F2"/>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4272999" y="687305"/>
            <a:ext cx="9742003" cy="1730229"/>
            <a:chOff x="0" y="0"/>
            <a:chExt cx="2565795" cy="455698"/>
          </a:xfrm>
        </p:grpSpPr>
        <p:sp>
          <p:nvSpPr>
            <p:cNvPr id="10" name="Freeform 10"/>
            <p:cNvSpPr/>
            <p:nvPr/>
          </p:nvSpPr>
          <p:spPr>
            <a:xfrm>
              <a:off x="0" y="0"/>
              <a:ext cx="2565795" cy="455698"/>
            </a:xfrm>
            <a:custGeom>
              <a:avLst/>
              <a:gdLst/>
              <a:ahLst/>
              <a:cxnLst/>
              <a:rect l="l" t="t" r="r" b="b"/>
              <a:pathLst>
                <a:path w="2565795" h="455698">
                  <a:moveTo>
                    <a:pt x="0" y="0"/>
                  </a:moveTo>
                  <a:lnTo>
                    <a:pt x="2565795" y="0"/>
                  </a:lnTo>
                  <a:lnTo>
                    <a:pt x="2565795" y="455698"/>
                  </a:lnTo>
                  <a:lnTo>
                    <a:pt x="0" y="455698"/>
                  </a:lnTo>
                  <a:close/>
                </a:path>
              </a:pathLst>
            </a:custGeom>
            <a:solidFill>
              <a:srgbClr val="DDDEDE"/>
            </a:solidFill>
            <a:ln w="38100">
              <a:solidFill>
                <a:srgbClr val="F1F2F2"/>
              </a:solidFill>
            </a:ln>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4892796" y="918133"/>
            <a:ext cx="3395204" cy="1049427"/>
          </a:xfrm>
          <a:custGeom>
            <a:avLst/>
            <a:gdLst/>
            <a:ahLst/>
            <a:cxnLst/>
            <a:rect l="l" t="t" r="r" b="b"/>
            <a:pathLst>
              <a:path w="3395204" h="1049427">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2410634" y="3399508"/>
            <a:ext cx="15013258" cy="1234312"/>
          </a:xfrm>
          <a:prstGeom prst="rect">
            <a:avLst/>
          </a:prstGeom>
        </p:spPr>
        <p:txBody>
          <a:bodyPr lIns="0" tIns="0" rIns="0" bIns="0" rtlCol="0" anchor="t">
            <a:spAutoFit/>
          </a:bodyPr>
          <a:lstStyle/>
          <a:p>
            <a:pPr>
              <a:lnSpc>
                <a:spcPts val="4899"/>
              </a:lnSpc>
            </a:pPr>
            <a:r>
              <a:rPr lang="en-US" sz="3499" dirty="0">
                <a:solidFill>
                  <a:schemeClr val="accent2"/>
                </a:solidFill>
                <a:latin typeface="Nunito Bold"/>
                <a:hlinkClick r:id="rId8" tooltip="https://www.google.com/search?rlz=1C1CHZN_enIN928IN928&amp;cs=0&amp;sxsrf=APwXEdc6FIrKDiE5Umh6l9XaAkqBH1pZxQ:1685875602118&amp;q=Learn+Wireshark:+A+Definitive+Guide+to+Expertly+Analyzing+Protocols+and+Troubleshooting+Networks+Using+Wireshark+Lisa+Bock&amp;stick=H4sIAAAAAAAAAEWSv28TMRzFc5EaJddWtFehSplOZUEduB-5S5MubYEKhhYQBDFG5_P9yvnsi-3ej4yV2CuGDoxMDPwFDB2QkKBCgBgYGWBiYmWDBHKOt4_f8_taz24uba1qgWYYzKJpMLSweSWPqMdCh8YqICRml9J_AyjHPgKQX0orMzatkcXhqCvkro7yPoznstGhum2PQCVzk2UgR3bFYd_oMFgmFVfj58cnZmYAyxR218A40aklpu2MoV8AwX4vsXy9OxKMLQhY5s7jwnBYsKwTV3IwCmMWMDiXyzxFFJQiLTAtlgxNKNLicY_p2Bf6JIUgMRecIzOLDV3cLi9TYNvBohu3SM1CVJdlVmFAYffRKCwhpSIuSIMMp6J5OvHBkA15xWmmZwUu-qLb0N9JrGxRVmLzXHeLS0nWEk13QZ5iJMK7vWFY5mDxjCDtzIquvCXuf5c-SctrP39_22i_lZ69ev9VupDktSNCmIfKhx5yuAcHRNmUG4eYR7xUVtvLcmt23jf1xFcO5eVHHh-QYwIjv1S6iiW3jr0EeJTd95VrsnyLIOS5PCJYudrekNc1V2xo_z7dbv16feuuab_-cv6xoa3XpuvD00f77c3tDbk5cAqCSVKuj09_nL97_nmvV9tqtaaW_Rt_fu1t187q0unFyzeNZlNaq5n1Zm1SW3mxNDnyHIrVJ9Xv3lUP1NueH-GIR5mn3jmJoKdyoh4WqUc5KtUD7KByEuFAfUAJJ9MrMtXBUB1QcgLQNIQQPlPveTwnNGbqYzZDMUA9ipij3iRufNaQ_gJF6pnPaAMAAA&amp;sa=X&amp;ved=2ahUKEwjk_JeDuKn_AhX8zTgGHUgyD1gQ7fAIegUIABD8Aw">
                  <a:extLst>
                    <a:ext uri="{A12FA001-AC4F-418D-AE19-62706E023703}">
                      <ahyp:hlinkClr xmlns:ahyp="http://schemas.microsoft.com/office/drawing/2018/hyperlinkcolor" val="tx"/>
                    </a:ext>
                  </a:extLst>
                </a:hlinkClick>
              </a:rPr>
              <a:t>Learn Wireshark: A Definitive Guide to Expertly Analyzing Protocols and Troubleshooting Networks Using Wireshark</a:t>
            </a:r>
            <a:r>
              <a:rPr lang="en-US" sz="3499" dirty="0">
                <a:solidFill>
                  <a:schemeClr val="accent2"/>
                </a:solidFill>
                <a:latin typeface="Nunito Bold"/>
              </a:rPr>
              <a:t> </a:t>
            </a:r>
            <a:r>
              <a:rPr lang="en-US" sz="3499" dirty="0">
                <a:solidFill>
                  <a:srgbClr val="000000"/>
                </a:solidFill>
                <a:latin typeface="Nunito"/>
              </a:rPr>
              <a:t>by Lisa Bock, 2022</a:t>
            </a:r>
          </a:p>
        </p:txBody>
      </p:sp>
      <p:sp>
        <p:nvSpPr>
          <p:cNvPr id="14" name="TextBox 14"/>
          <p:cNvSpPr txBox="1"/>
          <p:nvPr/>
        </p:nvSpPr>
        <p:spPr>
          <a:xfrm>
            <a:off x="4543721" y="904875"/>
            <a:ext cx="9200557" cy="1125781"/>
          </a:xfrm>
          <a:prstGeom prst="rect">
            <a:avLst/>
          </a:prstGeom>
        </p:spPr>
        <p:txBody>
          <a:bodyPr lIns="0" tIns="0" rIns="0" bIns="0" rtlCol="0" anchor="t">
            <a:spAutoFit/>
          </a:bodyPr>
          <a:lstStyle/>
          <a:p>
            <a:pPr algn="ctr">
              <a:lnSpc>
                <a:spcPts val="9250"/>
              </a:lnSpc>
            </a:pPr>
            <a:r>
              <a:rPr lang="en-US" sz="6607">
                <a:solidFill>
                  <a:srgbClr val="000000"/>
                </a:solidFill>
                <a:latin typeface="Fredoka One Bold"/>
              </a:rPr>
              <a:t>REFERENCES </a:t>
            </a:r>
          </a:p>
        </p:txBody>
      </p:sp>
      <p:sp>
        <p:nvSpPr>
          <p:cNvPr id="15" name="TextBox 15"/>
          <p:cNvSpPr txBox="1"/>
          <p:nvPr/>
        </p:nvSpPr>
        <p:spPr>
          <a:xfrm>
            <a:off x="2410634" y="2481996"/>
            <a:ext cx="6580227" cy="646430"/>
          </a:xfrm>
          <a:prstGeom prst="rect">
            <a:avLst/>
          </a:prstGeom>
        </p:spPr>
        <p:txBody>
          <a:bodyPr lIns="0" tIns="0" rIns="0" bIns="0" rtlCol="0" anchor="t">
            <a:spAutoFit/>
          </a:bodyPr>
          <a:lstStyle/>
          <a:p>
            <a:pPr>
              <a:lnSpc>
                <a:spcPts val="5320"/>
              </a:lnSpc>
            </a:pPr>
            <a:r>
              <a:rPr lang="en-US" sz="3800">
                <a:solidFill>
                  <a:srgbClr val="000000"/>
                </a:solidFill>
                <a:latin typeface="Fredoka One"/>
              </a:rPr>
              <a:t>REFERENCES 1</a:t>
            </a:r>
          </a:p>
        </p:txBody>
      </p:sp>
      <p:sp>
        <p:nvSpPr>
          <p:cNvPr id="16" name="TextBox 16"/>
          <p:cNvSpPr txBox="1"/>
          <p:nvPr/>
        </p:nvSpPr>
        <p:spPr>
          <a:xfrm>
            <a:off x="2465807" y="4853575"/>
            <a:ext cx="6580227" cy="646430"/>
          </a:xfrm>
          <a:prstGeom prst="rect">
            <a:avLst/>
          </a:prstGeom>
        </p:spPr>
        <p:txBody>
          <a:bodyPr lIns="0" tIns="0" rIns="0" bIns="0" rtlCol="0" anchor="t">
            <a:spAutoFit/>
          </a:bodyPr>
          <a:lstStyle/>
          <a:p>
            <a:pPr>
              <a:lnSpc>
                <a:spcPts val="5320"/>
              </a:lnSpc>
            </a:pPr>
            <a:r>
              <a:rPr lang="en-US" sz="3800">
                <a:solidFill>
                  <a:srgbClr val="000000"/>
                </a:solidFill>
                <a:latin typeface="Fredoka One"/>
              </a:rPr>
              <a:t>REFERENCES 2</a:t>
            </a:r>
          </a:p>
        </p:txBody>
      </p:sp>
      <p:sp>
        <p:nvSpPr>
          <p:cNvPr id="17" name="TextBox 17"/>
          <p:cNvSpPr txBox="1"/>
          <p:nvPr/>
        </p:nvSpPr>
        <p:spPr>
          <a:xfrm>
            <a:off x="2563773" y="7503635"/>
            <a:ext cx="6580227" cy="646430"/>
          </a:xfrm>
          <a:prstGeom prst="rect">
            <a:avLst/>
          </a:prstGeom>
        </p:spPr>
        <p:txBody>
          <a:bodyPr lIns="0" tIns="0" rIns="0" bIns="0" rtlCol="0" anchor="t">
            <a:spAutoFit/>
          </a:bodyPr>
          <a:lstStyle/>
          <a:p>
            <a:pPr>
              <a:lnSpc>
                <a:spcPts val="5320"/>
              </a:lnSpc>
            </a:pPr>
            <a:r>
              <a:rPr lang="en-US" sz="3800" dirty="0">
                <a:solidFill>
                  <a:srgbClr val="000000"/>
                </a:solidFill>
                <a:latin typeface="Fredoka One"/>
              </a:rPr>
              <a:t>REFERENCES 3</a:t>
            </a:r>
          </a:p>
        </p:txBody>
      </p:sp>
      <p:sp>
        <p:nvSpPr>
          <p:cNvPr id="18" name="TextBox 18"/>
          <p:cNvSpPr txBox="1"/>
          <p:nvPr/>
        </p:nvSpPr>
        <p:spPr>
          <a:xfrm>
            <a:off x="2465807" y="5766705"/>
            <a:ext cx="12720924" cy="1234312"/>
          </a:xfrm>
          <a:prstGeom prst="rect">
            <a:avLst/>
          </a:prstGeom>
        </p:spPr>
        <p:txBody>
          <a:bodyPr lIns="0" tIns="0" rIns="0" bIns="0" rtlCol="0" anchor="t">
            <a:spAutoFit/>
          </a:bodyPr>
          <a:lstStyle/>
          <a:p>
            <a:pPr>
              <a:lnSpc>
                <a:spcPts val="4899"/>
              </a:lnSpc>
            </a:pPr>
            <a:r>
              <a:rPr lang="en-US" sz="3499" dirty="0">
                <a:solidFill>
                  <a:schemeClr val="accent2"/>
                </a:solidFill>
                <a:latin typeface="Nunito Bold"/>
                <a:hlinkClick r:id="rId9" tooltip="https://www.google.com/search?rlz=1C1CHZN_enIN928IN928&amp;cs=0&amp;sxsrf=APwXEdc6FIrKDiE5Umh6l9XaAkqBH1pZxQ:1685875602118&amp;q=Practical+Packet+Analysis:+Using+Wireshark+to+Solve+Real-world+Network+Problems&amp;stick=H4sIAAAAAAAAAFVSv2_TQBiNIzVKnFa0jlClTFZZUCWwfbHTpEuLUCUGSqumiDHy-fwj8fnO8Z1sX8ZK7BVDB0YmBv4Chg5ISFAhQAyMDDAxsbJBipKLuOne9973vtO7r76ytWaEhmVBMQkwRBzcKEaZzyI3i3VIacyulP8FV8rqNQb22OZo3JV018RFH8Vz2upkpuOM4YLmgOWwwM4CR32rw5BIFpjZWRoObTJvn4LcgjaQcs8iJDEzW07bmaCghBIHvcQOzO5YYmIjyHJvbhdFw5LlnXhBh-MoZiFDc1oUKc6gkG4hsFkyBEi6xZMeM0kg-WmKYAKWuMAgjy1Tvq4QKXSccJmNV6aglNHluV1aSMoDPI4EyjJpF6ZhTlKZfDYN4JAN-QKnuZmXpOzLbKNgJ7HzZViJwwvTK68U1UgM04NFSrA07_aGkSjg8hth2rkOeqEVpP9d-aQ013_-_tZqv1WevXr_VblU1PWHlDIfixMfu9xHp1TbVGsHhI-40NbaTbVx3R8AMwm0A7U58PkpPaRoFAitq9lq49BPoJ-xo0C7par3Kca-x0eUaDfbLXXD8GTB-Ld0u9Xb1a0HwHn95eJjzdiozM6Hp4P99uZ2S62fuiUlNBEbk7MfF--ef97rVbYajZlk_-6fX3vblfOqcnb58k2tXlfWK6Bar0wrqy9Wjo4zdzbBc7F-7Hqxz_V7xMWCjdiu_piNSKg_kYvPqT6gOPf1E9_FdwqaYaQ_8vnsEuvHGYXYT9h5TfkL9R-yOD0DAAA&amp;sa=X&amp;ved=2ahUKEwjk_JeDuKn_AhX8zTgGHUgyD1gQ7fAIegUIABCcAw">
                  <a:extLst>
                    <a:ext uri="{A12FA001-AC4F-418D-AE19-62706E023703}">
                      <ahyp:hlinkClr xmlns:ahyp="http://schemas.microsoft.com/office/drawing/2018/hyperlinkcolor" val="tx"/>
                    </a:ext>
                  </a:extLst>
                </a:hlinkClick>
              </a:rPr>
              <a:t>Practical Packet Analysis: Using Wireshark to Solve Real-world Network Problems</a:t>
            </a:r>
            <a:r>
              <a:rPr lang="en-US" sz="3499" dirty="0">
                <a:solidFill>
                  <a:schemeClr val="accent2"/>
                </a:solidFill>
                <a:latin typeface="Nunito"/>
              </a:rPr>
              <a:t> </a:t>
            </a:r>
            <a:r>
              <a:rPr lang="en-US" sz="3499" dirty="0">
                <a:solidFill>
                  <a:srgbClr val="000000"/>
                </a:solidFill>
                <a:latin typeface="Nunito"/>
              </a:rPr>
              <a:t>by Chris Sanders, 2006</a:t>
            </a:r>
          </a:p>
        </p:txBody>
      </p:sp>
      <p:sp>
        <p:nvSpPr>
          <p:cNvPr id="19" name="TextBox 19"/>
          <p:cNvSpPr txBox="1"/>
          <p:nvPr/>
        </p:nvSpPr>
        <p:spPr>
          <a:xfrm>
            <a:off x="2465807" y="8235790"/>
            <a:ext cx="12720924" cy="1234312"/>
          </a:xfrm>
          <a:prstGeom prst="rect">
            <a:avLst/>
          </a:prstGeom>
        </p:spPr>
        <p:txBody>
          <a:bodyPr lIns="0" tIns="0" rIns="0" bIns="0" rtlCol="0" anchor="t">
            <a:spAutoFit/>
          </a:bodyPr>
          <a:lstStyle/>
          <a:p>
            <a:pPr>
              <a:lnSpc>
                <a:spcPts val="4899"/>
              </a:lnSpc>
            </a:pPr>
            <a:r>
              <a:rPr lang="en-US" sz="3499" u="sng" dirty="0">
                <a:solidFill>
                  <a:schemeClr val="accent2"/>
                </a:solidFill>
                <a:latin typeface="Nunito Bold"/>
              </a:rPr>
              <a:t>Adam's Guide to Packet Capture Analysis Using Wireshark: Volumes 1 And 2 </a:t>
            </a:r>
            <a:r>
              <a:rPr lang="en-US" sz="3499" dirty="0">
                <a:solidFill>
                  <a:srgbClr val="000000"/>
                </a:solidFill>
                <a:latin typeface="Nunito"/>
              </a:rPr>
              <a:t>by  Adam Streeter</a:t>
            </a:r>
          </a:p>
        </p:txBody>
      </p:sp>
      <p:sp>
        <p:nvSpPr>
          <p:cNvPr id="20" name="Freeform 20"/>
          <p:cNvSpPr/>
          <p:nvPr/>
        </p:nvSpPr>
        <p:spPr>
          <a:xfrm>
            <a:off x="1672742" y="2683511"/>
            <a:ext cx="444915" cy="444915"/>
          </a:xfrm>
          <a:custGeom>
            <a:avLst/>
            <a:gdLst/>
            <a:ahLst/>
            <a:cxnLst/>
            <a:rect l="l" t="t" r="r" b="b"/>
            <a:pathLst>
              <a:path w="444915" h="444915">
                <a:moveTo>
                  <a:pt x="0" y="0"/>
                </a:moveTo>
                <a:lnTo>
                  <a:pt x="444914" y="0"/>
                </a:lnTo>
                <a:lnTo>
                  <a:pt x="444914" y="444915"/>
                </a:lnTo>
                <a:lnTo>
                  <a:pt x="0" y="4449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Freeform 21"/>
          <p:cNvSpPr/>
          <p:nvPr/>
        </p:nvSpPr>
        <p:spPr>
          <a:xfrm>
            <a:off x="1672742" y="4923574"/>
            <a:ext cx="404981" cy="404981"/>
          </a:xfrm>
          <a:custGeom>
            <a:avLst/>
            <a:gdLst/>
            <a:ahLst/>
            <a:cxnLst/>
            <a:rect l="l" t="t" r="r" b="b"/>
            <a:pathLst>
              <a:path w="404981" h="404981">
                <a:moveTo>
                  <a:pt x="0" y="0"/>
                </a:moveTo>
                <a:lnTo>
                  <a:pt x="404981" y="0"/>
                </a:lnTo>
                <a:lnTo>
                  <a:pt x="404981" y="404981"/>
                </a:lnTo>
                <a:lnTo>
                  <a:pt x="0" y="4049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Freeform 22"/>
          <p:cNvSpPr/>
          <p:nvPr/>
        </p:nvSpPr>
        <p:spPr>
          <a:xfrm>
            <a:off x="1712675" y="7662460"/>
            <a:ext cx="404981" cy="404981"/>
          </a:xfrm>
          <a:custGeom>
            <a:avLst/>
            <a:gdLst/>
            <a:ahLst/>
            <a:cxnLst/>
            <a:rect l="l" t="t" r="r" b="b"/>
            <a:pathLst>
              <a:path w="404981" h="404981">
                <a:moveTo>
                  <a:pt x="0" y="0"/>
                </a:moveTo>
                <a:lnTo>
                  <a:pt x="404981" y="0"/>
                </a:lnTo>
                <a:lnTo>
                  <a:pt x="404981" y="404981"/>
                </a:lnTo>
                <a:lnTo>
                  <a:pt x="0" y="4049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1FD898-EFBE-7D10-EAF1-BB6557224D11}"/>
              </a:ext>
            </a:extLst>
          </p:cNvPr>
          <p:cNvPicPr>
            <a:picLocks noChangeAspect="1"/>
          </p:cNvPicPr>
          <p:nvPr/>
        </p:nvPicPr>
        <p:blipFill>
          <a:blip r:embed="rId2"/>
          <a:stretch>
            <a:fillRect/>
          </a:stretch>
        </p:blipFill>
        <p:spPr>
          <a:xfrm>
            <a:off x="-18282" y="1"/>
            <a:ext cx="18306282" cy="10287000"/>
          </a:xfrm>
          <a:prstGeom prst="rect">
            <a:avLst/>
          </a:prstGeom>
        </p:spPr>
      </p:pic>
    </p:spTree>
    <p:extLst>
      <p:ext uri="{BB962C8B-B14F-4D97-AF65-F5344CB8AC3E}">
        <p14:creationId xmlns:p14="http://schemas.microsoft.com/office/powerpoint/2010/main" val="40252540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167A13-377E-AD10-B24D-98714370483B}"/>
              </a:ext>
            </a:extLst>
          </p:cNvPr>
          <p:cNvPicPr>
            <a:picLocks noChangeAspect="1"/>
          </p:cNvPicPr>
          <p:nvPr/>
        </p:nvPicPr>
        <p:blipFill>
          <a:blip r:embed="rId2"/>
          <a:stretch>
            <a:fillRect/>
          </a:stretch>
        </p:blipFill>
        <p:spPr>
          <a:xfrm>
            <a:off x="20664" y="1"/>
            <a:ext cx="18267336" cy="10287000"/>
          </a:xfrm>
          <a:prstGeom prst="rect">
            <a:avLst/>
          </a:prstGeom>
        </p:spPr>
      </p:pic>
    </p:spTree>
    <p:extLst>
      <p:ext uri="{BB962C8B-B14F-4D97-AF65-F5344CB8AC3E}">
        <p14:creationId xmlns:p14="http://schemas.microsoft.com/office/powerpoint/2010/main" val="31243684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3AC339-56EF-C4DD-3818-864A13EED805}"/>
              </a:ext>
            </a:extLst>
          </p:cNvPr>
          <p:cNvPicPr>
            <a:picLocks noChangeAspect="1"/>
          </p:cNvPicPr>
          <p:nvPr/>
        </p:nvPicPr>
        <p:blipFill>
          <a:blip r:embed="rId2"/>
          <a:stretch>
            <a:fillRect/>
          </a:stretch>
        </p:blipFill>
        <p:spPr>
          <a:xfrm>
            <a:off x="0" y="-1"/>
            <a:ext cx="18288000" cy="10275147"/>
          </a:xfrm>
          <a:prstGeom prst="rect">
            <a:avLst/>
          </a:prstGeom>
        </p:spPr>
      </p:pic>
    </p:spTree>
    <p:extLst>
      <p:ext uri="{BB962C8B-B14F-4D97-AF65-F5344CB8AC3E}">
        <p14:creationId xmlns:p14="http://schemas.microsoft.com/office/powerpoint/2010/main" val="38990607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89E08A-DD30-9AB6-CC90-9951013944B3}"/>
              </a:ext>
            </a:extLst>
          </p:cNvPr>
          <p:cNvSpPr txBox="1"/>
          <p:nvPr/>
        </p:nvSpPr>
        <p:spPr>
          <a:xfrm>
            <a:off x="1447800" y="114300"/>
            <a:ext cx="13182600" cy="2121158"/>
          </a:xfrm>
          <a:prstGeom prst="rect">
            <a:avLst/>
          </a:prstGeom>
          <a:noFill/>
        </p:spPr>
        <p:txBody>
          <a:bodyPr wrap="square">
            <a:spAutoFit/>
          </a:bodyPr>
          <a:lstStyle/>
          <a:p>
            <a:pPr>
              <a:lnSpc>
                <a:spcPct val="107000"/>
              </a:lnSpc>
              <a:spcAft>
                <a:spcPts val="800"/>
              </a:spcAft>
            </a:pPr>
            <a:r>
              <a:rPr lang="en-IN" sz="2800" b="1" dirty="0">
                <a:effectLst/>
                <a:latin typeface="Calibri" panose="020F0502020204030204" pitchFamily="34" charset="0"/>
                <a:ea typeface="Calibri" panose="020F0502020204030204" pitchFamily="34" charset="0"/>
                <a:cs typeface="Times New Roman" panose="02020603050405020304" pitchFamily="18" charset="0"/>
              </a:rPr>
              <a:t>Unwanted TOR Activity</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8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From the TOR </a:t>
            </a:r>
            <a:r>
              <a:rPr lang="en-IN" sz="2800" dirty="0" err="1">
                <a:effectLst/>
                <a:latin typeface="Calibri" panose="020F0502020204030204" pitchFamily="34" charset="0"/>
                <a:ea typeface="Calibri" panose="020F0502020204030204" pitchFamily="34" charset="0"/>
                <a:cs typeface="Times New Roman" panose="02020603050405020304" pitchFamily="18" charset="0"/>
              </a:rPr>
              <a:t>pcap</a:t>
            </a:r>
            <a:r>
              <a:rPr lang="en-IN" sz="2800" dirty="0">
                <a:effectLst/>
                <a:latin typeface="Calibri" panose="020F0502020204030204" pitchFamily="34" charset="0"/>
                <a:ea typeface="Calibri" panose="020F0502020204030204" pitchFamily="34" charset="0"/>
                <a:cs typeface="Times New Roman" panose="02020603050405020304" pitchFamily="18" charset="0"/>
              </a:rPr>
              <a:t> capture we have analysed the </a:t>
            </a:r>
            <a:r>
              <a:rPr lang="en-IN" sz="2800" b="1" dirty="0">
                <a:effectLst/>
                <a:latin typeface="Calibri" panose="020F0502020204030204" pitchFamily="34" charset="0"/>
                <a:ea typeface="Calibri" panose="020F0502020204030204" pitchFamily="34" charset="0"/>
                <a:cs typeface="Times New Roman" panose="02020603050405020304" pitchFamily="18" charset="0"/>
              </a:rPr>
              <a:t>UDP Conversations</a:t>
            </a:r>
            <a:r>
              <a:rPr lang="en-IN" sz="2800" dirty="0">
                <a:effectLst/>
                <a:latin typeface="Calibri" panose="020F0502020204030204" pitchFamily="34" charset="0"/>
                <a:ea typeface="Calibri" panose="020F0502020204030204" pitchFamily="34" charset="0"/>
                <a:cs typeface="Times New Roman" panose="02020603050405020304" pitchFamily="18" charset="0"/>
              </a:rPr>
              <a:t> of file. We can see that the system had an unusual port 9001.</a:t>
            </a:r>
          </a:p>
        </p:txBody>
      </p:sp>
      <p:pic>
        <p:nvPicPr>
          <p:cNvPr id="4" name="Picture 3">
            <a:extLst>
              <a:ext uri="{FF2B5EF4-FFF2-40B4-BE49-F238E27FC236}">
                <a16:creationId xmlns:a16="http://schemas.microsoft.com/office/drawing/2014/main" id="{E8436FAD-721E-4C50-A5DE-AF650CD434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56" y="2235458"/>
            <a:ext cx="18235743" cy="8051542"/>
          </a:xfrm>
          <a:prstGeom prst="rect">
            <a:avLst/>
          </a:prstGeom>
        </p:spPr>
      </p:pic>
    </p:spTree>
    <p:extLst>
      <p:ext uri="{BB962C8B-B14F-4D97-AF65-F5344CB8AC3E}">
        <p14:creationId xmlns:p14="http://schemas.microsoft.com/office/powerpoint/2010/main" val="19326940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9497AB-CC0A-0EF8-BAB7-B61467E11110}"/>
              </a:ext>
            </a:extLst>
          </p:cNvPr>
          <p:cNvSpPr txBox="1"/>
          <p:nvPr/>
        </p:nvSpPr>
        <p:spPr>
          <a:xfrm>
            <a:off x="457200" y="266700"/>
            <a:ext cx="13258800" cy="873316"/>
          </a:xfrm>
          <a:prstGeom prst="rect">
            <a:avLst/>
          </a:prstGeom>
          <a:noFill/>
        </p:spPr>
        <p:txBody>
          <a:bodyPr wrap="square">
            <a:spAutoFit/>
          </a:bodyPr>
          <a:lstStyle/>
          <a:p>
            <a:pPr>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From the below website, we can get the information that Port 9001 is used for TOR network activity.</a:t>
            </a:r>
          </a:p>
          <a:p>
            <a:pPr>
              <a:lnSpc>
                <a:spcPct val="107000"/>
              </a:lnSpc>
              <a:spcAft>
                <a:spcPts val="800"/>
              </a:spcAft>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https://www.speedguide.net/port.php?port=9001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DB49088-0DAD-17F8-F602-A10E118DCB6E}"/>
              </a:ext>
            </a:extLst>
          </p:cNvPr>
          <p:cNvPicPr>
            <a:picLocks noChangeAspect="1"/>
          </p:cNvPicPr>
          <p:nvPr/>
        </p:nvPicPr>
        <p:blipFill>
          <a:blip r:embed="rId3"/>
          <a:stretch>
            <a:fillRect/>
          </a:stretch>
        </p:blipFill>
        <p:spPr>
          <a:xfrm>
            <a:off x="0" y="1140016"/>
            <a:ext cx="18264753" cy="8042084"/>
          </a:xfrm>
          <a:prstGeom prst="rect">
            <a:avLst/>
          </a:prstGeom>
        </p:spPr>
      </p:pic>
      <p:sp>
        <p:nvSpPr>
          <p:cNvPr id="6" name="TextBox 5">
            <a:extLst>
              <a:ext uri="{FF2B5EF4-FFF2-40B4-BE49-F238E27FC236}">
                <a16:creationId xmlns:a16="http://schemas.microsoft.com/office/drawing/2014/main" id="{01727E33-1ED2-EE67-3AD2-DDF00EB6FB9F}"/>
              </a:ext>
            </a:extLst>
          </p:cNvPr>
          <p:cNvSpPr txBox="1"/>
          <p:nvPr/>
        </p:nvSpPr>
        <p:spPr>
          <a:xfrm>
            <a:off x="685800" y="9407964"/>
            <a:ext cx="13944600" cy="532903"/>
          </a:xfrm>
          <a:prstGeom prst="rect">
            <a:avLst/>
          </a:prstGeom>
          <a:noFill/>
        </p:spPr>
        <p:txBody>
          <a:bodyPr wrap="square">
            <a:spAutoFit/>
          </a:bodyPr>
          <a:lstStyle/>
          <a:p>
            <a:pPr>
              <a:lnSpc>
                <a:spcPct val="107000"/>
              </a:lnSpc>
              <a:spcAft>
                <a:spcPts val="800"/>
              </a:spcAft>
            </a:pPr>
            <a:r>
              <a:rPr lang="en-IN" sz="2800" b="1" dirty="0">
                <a:effectLst/>
                <a:latin typeface="Calibri" panose="020F0502020204030204" pitchFamily="34" charset="0"/>
                <a:ea typeface="Calibri" panose="020F0502020204030204" pitchFamily="34" charset="0"/>
                <a:cs typeface="Times New Roman" panose="02020603050405020304" pitchFamily="18" charset="0"/>
              </a:rPr>
              <a:t>TOR uses HTTP and SSL ports to act as a genuine service to hide their activity from the user. </a:t>
            </a:r>
          </a:p>
        </p:txBody>
      </p:sp>
    </p:spTree>
    <p:extLst>
      <p:ext uri="{BB962C8B-B14F-4D97-AF65-F5344CB8AC3E}">
        <p14:creationId xmlns:p14="http://schemas.microsoft.com/office/powerpoint/2010/main" val="19740146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503378-6A1A-D814-4DD3-FB55C7C3C93E}"/>
              </a:ext>
            </a:extLst>
          </p:cNvPr>
          <p:cNvPicPr>
            <a:picLocks noChangeAspect="1"/>
          </p:cNvPicPr>
          <p:nvPr/>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25492626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E98B72-9D17-7F36-13F0-DCF5B1816219}"/>
              </a:ext>
            </a:extLst>
          </p:cNvPr>
          <p:cNvPicPr>
            <a:picLocks noChangeAspect="1"/>
          </p:cNvPicPr>
          <p:nvPr/>
        </p:nvPicPr>
        <p:blipFill>
          <a:blip r:embed="rId2"/>
          <a:stretch>
            <a:fillRect/>
          </a:stretch>
        </p:blipFill>
        <p:spPr>
          <a:xfrm>
            <a:off x="0" y="-12700"/>
            <a:ext cx="18288000" cy="10299700"/>
          </a:xfrm>
          <a:prstGeom prst="rect">
            <a:avLst/>
          </a:prstGeom>
        </p:spPr>
      </p:pic>
    </p:spTree>
    <p:extLst>
      <p:ext uri="{BB962C8B-B14F-4D97-AF65-F5344CB8AC3E}">
        <p14:creationId xmlns:p14="http://schemas.microsoft.com/office/powerpoint/2010/main" val="41040121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F2B1B4-1A57-BB4E-361D-9E47862176E8}"/>
              </a:ext>
            </a:extLst>
          </p:cNvPr>
          <p:cNvPicPr>
            <a:picLocks noChangeAspect="1"/>
          </p:cNvPicPr>
          <p:nvPr/>
        </p:nvPicPr>
        <p:blipFill>
          <a:blip r:embed="rId2"/>
          <a:stretch>
            <a:fillRect/>
          </a:stretch>
        </p:blipFill>
        <p:spPr>
          <a:xfrm>
            <a:off x="25400" y="495300"/>
            <a:ext cx="18262600" cy="4093845"/>
          </a:xfrm>
          <a:prstGeom prst="rect">
            <a:avLst/>
          </a:prstGeom>
        </p:spPr>
      </p:pic>
      <p:pic>
        <p:nvPicPr>
          <p:cNvPr id="3" name="Picture 2">
            <a:extLst>
              <a:ext uri="{FF2B5EF4-FFF2-40B4-BE49-F238E27FC236}">
                <a16:creationId xmlns:a16="http://schemas.microsoft.com/office/drawing/2014/main" id="{55185C23-4703-270F-47EC-54E23A1CDABE}"/>
              </a:ext>
            </a:extLst>
          </p:cNvPr>
          <p:cNvPicPr>
            <a:picLocks noChangeAspect="1"/>
          </p:cNvPicPr>
          <p:nvPr/>
        </p:nvPicPr>
        <p:blipFill>
          <a:blip r:embed="rId3"/>
          <a:stretch>
            <a:fillRect/>
          </a:stretch>
        </p:blipFill>
        <p:spPr>
          <a:xfrm>
            <a:off x="0" y="5697856"/>
            <a:ext cx="18364200" cy="4093844"/>
          </a:xfrm>
          <a:prstGeom prst="rect">
            <a:avLst/>
          </a:prstGeom>
        </p:spPr>
      </p:pic>
    </p:spTree>
    <p:extLst>
      <p:ext uri="{BB962C8B-B14F-4D97-AF65-F5344CB8AC3E}">
        <p14:creationId xmlns:p14="http://schemas.microsoft.com/office/powerpoint/2010/main" val="3995647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E7F664-9FD7-1C9B-EF2D-4324D5D61FA8}"/>
              </a:ext>
            </a:extLst>
          </p:cNvPr>
          <p:cNvPicPr>
            <a:picLocks noChangeAspect="1"/>
          </p:cNvPicPr>
          <p:nvPr/>
        </p:nvPicPr>
        <p:blipFill>
          <a:blip r:embed="rId2"/>
          <a:stretch>
            <a:fillRect/>
          </a:stretch>
        </p:blipFill>
        <p:spPr>
          <a:xfrm>
            <a:off x="0" y="3228"/>
            <a:ext cx="18349063" cy="10283772"/>
          </a:xfrm>
          <a:prstGeom prst="rect">
            <a:avLst/>
          </a:prstGeom>
        </p:spPr>
      </p:pic>
    </p:spTree>
    <p:extLst>
      <p:ext uri="{BB962C8B-B14F-4D97-AF65-F5344CB8AC3E}">
        <p14:creationId xmlns:p14="http://schemas.microsoft.com/office/powerpoint/2010/main" val="1043719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ECC825-AF45-AC9A-5E86-05CDF055B139}"/>
              </a:ext>
            </a:extLst>
          </p:cNvPr>
          <p:cNvPicPr>
            <a:picLocks noChangeAspect="1"/>
          </p:cNvPicPr>
          <p:nvPr/>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16246520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TM04033921[[fn=Damask]]</Template>
  <TotalTime>412</TotalTime>
  <Words>2030</Words>
  <Application>Microsoft Office PowerPoint</Application>
  <PresentationFormat>Custom</PresentationFormat>
  <Paragraphs>152</Paragraphs>
  <Slides>77</Slides>
  <Notes>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77</vt:i4>
      </vt:variant>
    </vt:vector>
  </HeadingPairs>
  <TitlesOfParts>
    <vt:vector size="97" baseType="lpstr">
      <vt:lpstr>Now Bold</vt:lpstr>
      <vt:lpstr>Nunito Bold</vt:lpstr>
      <vt:lpstr>Söhne</vt:lpstr>
      <vt:lpstr>Montserrat Bold</vt:lpstr>
      <vt:lpstr>Montserrat</vt:lpstr>
      <vt:lpstr>Montserrat Extra-Bold</vt:lpstr>
      <vt:lpstr>Roboto</vt:lpstr>
      <vt:lpstr>Calibri</vt:lpstr>
      <vt:lpstr>Fredoka One Bold</vt:lpstr>
      <vt:lpstr>Century Gothic</vt:lpstr>
      <vt:lpstr>Fredoka One</vt:lpstr>
      <vt:lpstr>Neue Machina UltraBold</vt:lpstr>
      <vt:lpstr>Nunito</vt:lpstr>
      <vt:lpstr>Wingdings 3</vt:lpstr>
      <vt:lpstr>Arial</vt:lpstr>
      <vt:lpstr>Arial Black</vt:lpstr>
      <vt:lpstr>Montserrat Classic Bold</vt:lpstr>
      <vt:lpstr>Montserrat Extra-Bold Bold</vt:lpstr>
      <vt:lpstr>Raleway</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harsha vishal</dc:creator>
  <cp:lastModifiedBy>harsha</cp:lastModifiedBy>
  <cp:revision>11</cp:revision>
  <dcterms:created xsi:type="dcterms:W3CDTF">2006-08-16T00:00:00Z</dcterms:created>
  <dcterms:modified xsi:type="dcterms:W3CDTF">2023-07-18T16:08:54Z</dcterms:modified>
  <dc:identifier>DAFko0IqvXc</dc:identifier>
</cp:coreProperties>
</file>